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xlsx" ContentType="application/vnd.openxmlformats-officedocument.spreadsheetml.sheet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0"/>
  </p:notesMasterIdLst>
  <p:sldIdLst>
    <p:sldId id="256" r:id="rId2"/>
    <p:sldId id="277" r:id="rId3"/>
    <p:sldId id="257" r:id="rId4"/>
    <p:sldId id="281" r:id="rId5"/>
    <p:sldId id="282" r:id="rId6"/>
    <p:sldId id="258" r:id="rId7"/>
    <p:sldId id="283" r:id="rId8"/>
    <p:sldId id="259" r:id="rId9"/>
    <p:sldId id="260" r:id="rId10"/>
    <p:sldId id="263" r:id="rId11"/>
    <p:sldId id="261" r:id="rId12"/>
    <p:sldId id="262" r:id="rId13"/>
    <p:sldId id="264" r:id="rId14"/>
    <p:sldId id="292" r:id="rId15"/>
    <p:sldId id="265" r:id="rId16"/>
    <p:sldId id="284" r:id="rId17"/>
    <p:sldId id="266" r:id="rId18"/>
    <p:sldId id="267" r:id="rId19"/>
    <p:sldId id="268" r:id="rId20"/>
    <p:sldId id="294" r:id="rId21"/>
    <p:sldId id="289" r:id="rId22"/>
    <p:sldId id="293" r:id="rId23"/>
    <p:sldId id="290" r:id="rId24"/>
    <p:sldId id="291" r:id="rId25"/>
    <p:sldId id="275" r:id="rId26"/>
    <p:sldId id="276" r:id="rId27"/>
    <p:sldId id="278" r:id="rId28"/>
    <p:sldId id="279" r:id="rId29"/>
    <p:sldId id="280" r:id="rId30"/>
    <p:sldId id="273" r:id="rId31"/>
    <p:sldId id="274" r:id="rId32"/>
    <p:sldId id="270" r:id="rId33"/>
    <p:sldId id="271" r:id="rId34"/>
    <p:sldId id="269" r:id="rId35"/>
    <p:sldId id="285" r:id="rId36"/>
    <p:sldId id="286" r:id="rId37"/>
    <p:sldId id="287" r:id="rId38"/>
    <p:sldId id="288" r:id="rId3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118"/>
    <p:restoredTop sz="94051"/>
  </p:normalViewPr>
  <p:slideViewPr>
    <p:cSldViewPr snapToGrid="0" snapToObjects="1">
      <p:cViewPr varScale="1">
        <p:scale>
          <a:sx n="108" d="100"/>
          <a:sy n="108" d="100"/>
        </p:scale>
        <p:origin x="592" y="1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notesMaster" Target="notesMasters/notesMaster1.xml"/><Relationship Id="rId41" Type="http://schemas.openxmlformats.org/officeDocument/2006/relationships/presProps" Target="presProps.xml"/><Relationship Id="rId42" Type="http://schemas.openxmlformats.org/officeDocument/2006/relationships/viewProps" Target="viewProps.xml"/><Relationship Id="rId43" Type="http://schemas.openxmlformats.org/officeDocument/2006/relationships/theme" Target="theme/theme1.xml"/><Relationship Id="rId44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accent2">
                <a:lumMod val="75000"/>
              </a:schemeClr>
            </a:solidFill>
          </c:spPr>
          <c:dPt>
            <c:idx val="0"/>
            <c:bubble3D val="0"/>
            <c:spPr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Pt>
            <c:idx val="1"/>
            <c:bubble3D val="0"/>
            <c:spPr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Pt>
            <c:idx val="2"/>
            <c:bubble3D val="0"/>
            <c:spPr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Pt>
            <c:idx val="3"/>
            <c:bubble3D val="0"/>
            <c:spPr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2"/>
                <c:pt idx="0">
                  <c:v>TRAINING DATA </c:v>
                </c:pt>
                <c:pt idx="1">
                  <c:v>TEST DATA</c:v>
                </c:pt>
              </c:strCache>
            </c:strRef>
          </c:cat>
          <c:val>
            <c:numRef>
              <c:f>Sheet1!$B$2:$B$5</c:f>
              <c:numCache>
                <c:formatCode>0%</c:formatCode>
                <c:ptCount val="4"/>
                <c:pt idx="0">
                  <c:v>0.85</c:v>
                </c:pt>
                <c:pt idx="1">
                  <c:v>0.15</c:v>
                </c:pt>
              </c:numCache>
            </c:numRef>
          </c:val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t"/>
      <c:legendEntry>
        <c:idx val="2"/>
        <c:delete val="1"/>
      </c:legendEntry>
      <c:legendEntry>
        <c:idx val="3"/>
        <c:delete val="1"/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995BFC-278F-684F-BFE6-885C2B410455}" type="datetimeFigureOut">
              <a:rPr lang="en-US" smtClean="0"/>
              <a:t>12/9/16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EF76BC-10ED-5847-B206-D7A12DF9BA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0816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EF76BC-10ED-5847-B206-D7A12DF9BA4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821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5923F103-BC34-4FE4-A40E-EDDEECFDA5D0}" type="datetimeFigureOut">
              <a:rPr lang="en-US" dirty="0"/>
              <a:pPr/>
              <a:t>12/9/16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A1CC3-2375-41D4-9E03-427CAF2A4C1A}" type="datetimeFigureOut">
              <a:rPr lang="en-US" dirty="0"/>
              <a:t>12/9/16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6868-8199-4C2C-A5B1-63AEE139F88E}" type="datetimeFigureOut">
              <a:rPr lang="en-US" dirty="0"/>
              <a:t>12/9/16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9FF7F-6988-44CC-821B-644E70CD2F73}" type="datetimeFigureOut">
              <a:rPr lang="en-US" dirty="0"/>
              <a:t>12/9/16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2C299-16B2-4475-990D-751901EACC14}" type="datetimeFigureOut">
              <a:rPr lang="en-US" dirty="0"/>
              <a:t>12/9/16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86839-B9D8-4651-8783-F325ECE74E65}" type="datetimeFigureOut">
              <a:rPr lang="en-US" dirty="0"/>
              <a:t>12/9/16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84F64-32F6-45C5-931F-ADC1662401D0}" type="datetimeFigureOut">
              <a:rPr lang="en-US" dirty="0"/>
              <a:t>12/9/16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53086D93-FCAC-47E0-A2EE-787E62CA814C}" type="datetimeFigureOut">
              <a:rPr lang="en-US" dirty="0"/>
              <a:t>12/9/16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CDA879A6-0FD0-4734-A311-86BFCA472E6E}" type="datetimeFigureOut">
              <a:rPr lang="en-US" dirty="0"/>
              <a:t>12/9/16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dirty="0"/>
              <a:t>12/9/16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6425-0181-43F2-84FC-787E803FD2F8}" type="datetimeFigureOut">
              <a:rPr lang="en-US" dirty="0"/>
              <a:t>12/9/16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dirty="0"/>
              <a:t>12/9/16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dirty="0"/>
              <a:t>12/9/16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dirty="0"/>
              <a:t>12/9/16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dirty="0"/>
              <a:t>12/9/16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86A4C-8E40-4F87-A4F0-01A0687C5742}" type="datetimeFigureOut">
              <a:rPr lang="en-US" dirty="0"/>
              <a:t>12/9/16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FigureOut">
              <a:rPr lang="en-US" dirty="0"/>
              <a:t>12/9/16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2BE451C3-0FF4-47C4-B829-773ADF60F88C}" type="datetimeFigureOut">
              <a:rPr lang="en-US" dirty="0"/>
              <a:t>12/9/16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3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72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4.jpeg"/><Relationship Id="rId5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4" Type="http://schemas.openxmlformats.org/officeDocument/2006/relationships/image" Target="../media/image22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tif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4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tif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4" Type="http://schemas.openxmlformats.org/officeDocument/2006/relationships/image" Target="../media/image25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tif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4" Type="http://schemas.openxmlformats.org/officeDocument/2006/relationships/image" Target="../media/image26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tif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7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5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icpsr.umich.edu/icpsrweb/ICPSR/series/64/studies/4373?archive=ICPSR&amp;sortBy=7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sz="4400" dirty="0" smtClean="0"/>
              <a:t>PREDICTING OPIOID ADDICTION BY ANALYSIS USAGE OF OTHER SUBSTANCES </a:t>
            </a:r>
            <a:endParaRPr lang="en-US" sz="4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25000" lnSpcReduction="20000"/>
          </a:bodyPr>
          <a:lstStyle/>
          <a:p>
            <a:r>
              <a:rPr lang="en-US" dirty="0" smtClean="0"/>
              <a:t>									  						</a:t>
            </a:r>
            <a:r>
              <a:rPr lang="en-US" sz="6000" dirty="0" smtClean="0"/>
              <a:t>by</a:t>
            </a:r>
          </a:p>
          <a:p>
            <a:r>
              <a:rPr lang="en-US" sz="6000" dirty="0"/>
              <a:t>	</a:t>
            </a:r>
            <a:r>
              <a:rPr lang="en-US" sz="6000" dirty="0" smtClean="0"/>
              <a:t>													- </a:t>
            </a:r>
            <a:r>
              <a:rPr lang="en-US" sz="6000" dirty="0" err="1" smtClean="0"/>
              <a:t>aashita</a:t>
            </a:r>
            <a:r>
              <a:rPr lang="en-US" sz="6000" dirty="0" smtClean="0"/>
              <a:t> </a:t>
            </a:r>
            <a:r>
              <a:rPr lang="en-US" sz="6000" dirty="0" err="1" smtClean="0"/>
              <a:t>desai</a:t>
            </a:r>
            <a:endParaRPr lang="en-US" sz="6000" dirty="0" smtClean="0"/>
          </a:p>
          <a:p>
            <a:r>
              <a:rPr lang="en-US" sz="6000" dirty="0"/>
              <a:t>	</a:t>
            </a:r>
            <a:r>
              <a:rPr lang="en-US" sz="6000" dirty="0" smtClean="0"/>
              <a:t>													- </a:t>
            </a:r>
            <a:r>
              <a:rPr lang="en-US" sz="6000" dirty="0" err="1" smtClean="0"/>
              <a:t>abhishek</a:t>
            </a:r>
            <a:r>
              <a:rPr lang="en-US" sz="6000" dirty="0" smtClean="0"/>
              <a:t> </a:t>
            </a:r>
            <a:r>
              <a:rPr lang="en-US" sz="6000" dirty="0" err="1" smtClean="0"/>
              <a:t>bishnoi</a:t>
            </a:r>
            <a:endParaRPr lang="en-US" sz="6000" dirty="0" smtClean="0"/>
          </a:p>
          <a:p>
            <a:r>
              <a:rPr lang="en-US" sz="6000" dirty="0"/>
              <a:t>	</a:t>
            </a:r>
            <a:r>
              <a:rPr lang="en-US" sz="6000" dirty="0" smtClean="0"/>
              <a:t>													- </a:t>
            </a:r>
            <a:r>
              <a:rPr lang="en-US" sz="6000" dirty="0" err="1" smtClean="0"/>
              <a:t>tarun</a:t>
            </a:r>
            <a:r>
              <a:rPr lang="en-US" sz="6000" dirty="0" smtClean="0"/>
              <a:t> </a:t>
            </a:r>
          </a:p>
          <a:p>
            <a:r>
              <a:rPr lang="en-US" sz="6000" dirty="0"/>
              <a:t>	</a:t>
            </a:r>
            <a:r>
              <a:rPr lang="en-US" sz="6000" dirty="0" smtClean="0"/>
              <a:t>													- </a:t>
            </a:r>
            <a:r>
              <a:rPr lang="en-US" sz="6000" dirty="0" err="1"/>
              <a:t>vardaan</a:t>
            </a:r>
            <a:r>
              <a:rPr lang="en-US" sz="6000" dirty="0"/>
              <a:t> </a:t>
            </a:r>
            <a:r>
              <a:rPr lang="en-US" sz="6000" dirty="0" err="1"/>
              <a:t>tyagi</a:t>
            </a:r>
            <a:r>
              <a:rPr lang="en-US" sz="6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850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6607759"/>
              </p:ext>
            </p:extLst>
          </p:nvPr>
        </p:nvGraphicFramePr>
        <p:xfrm>
          <a:off x="806450" y="1408113"/>
          <a:ext cx="10636250" cy="556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18125"/>
                <a:gridCol w="5318125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500" dirty="0" smtClean="0">
                          <a:latin typeface="Garamond" charset="0"/>
                          <a:ea typeface="Garamond" charset="0"/>
                          <a:cs typeface="Garamond" charset="0"/>
                        </a:rPr>
                        <a:t>ATTRIBUTES</a:t>
                      </a:r>
                      <a:endParaRPr lang="en-US" sz="1500" dirty="0">
                        <a:latin typeface="Garamond" charset="0"/>
                        <a:ea typeface="Garamond" charset="0"/>
                        <a:cs typeface="Garamond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 smtClean="0">
                          <a:latin typeface="Garamond" charset="0"/>
                          <a:ea typeface="Garamond" charset="0"/>
                          <a:cs typeface="Garamond" charset="0"/>
                        </a:rPr>
                        <a:t>DESCRIPTION</a:t>
                      </a:r>
                      <a:endParaRPr lang="en-US" sz="1500" dirty="0">
                        <a:latin typeface="Garamond" charset="0"/>
                        <a:ea typeface="Garamond" charset="0"/>
                        <a:cs typeface="Garamond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 dirty="0" smtClean="0">
                          <a:latin typeface="Garamond" charset="0"/>
                          <a:ea typeface="Garamond" charset="0"/>
                          <a:cs typeface="Garamond" charset="0"/>
                        </a:rPr>
                        <a:t>COCREC</a:t>
                      </a:r>
                      <a:endParaRPr lang="en-US" sz="1500" dirty="0">
                        <a:latin typeface="Garamond" charset="0"/>
                        <a:ea typeface="Garamond" charset="0"/>
                        <a:cs typeface="Garamond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 smtClean="0">
                          <a:latin typeface="Garamond" charset="0"/>
                          <a:ea typeface="Garamond" charset="0"/>
                          <a:cs typeface="Garamond" charset="0"/>
                        </a:rPr>
                        <a:t>MOST RECENT TIME USED COCAINE</a:t>
                      </a:r>
                      <a:endParaRPr lang="en-US" sz="1500" dirty="0">
                        <a:latin typeface="Garamond" charset="0"/>
                        <a:ea typeface="Garamond" charset="0"/>
                        <a:cs typeface="Garamond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 dirty="0" smtClean="0">
                          <a:latin typeface="Garamond" charset="0"/>
                          <a:ea typeface="Garamond" charset="0"/>
                          <a:cs typeface="Garamond" charset="0"/>
                        </a:rPr>
                        <a:t>ADDCOC</a:t>
                      </a:r>
                      <a:endParaRPr lang="en-US" sz="1500" dirty="0">
                        <a:latin typeface="Garamond" charset="0"/>
                        <a:ea typeface="Garamond" charset="0"/>
                        <a:cs typeface="Garamond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 smtClean="0">
                          <a:latin typeface="Garamond" charset="0"/>
                          <a:ea typeface="Garamond" charset="0"/>
                          <a:cs typeface="Garamond" charset="0"/>
                        </a:rPr>
                        <a:t>ADDICTED TO ALCOHOL OR NOT</a:t>
                      </a:r>
                      <a:endParaRPr lang="en-US" sz="1500" dirty="0">
                        <a:latin typeface="Garamond" charset="0"/>
                        <a:ea typeface="Garamond" charset="0"/>
                        <a:cs typeface="Garamond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 dirty="0" smtClean="0">
                          <a:latin typeface="Garamond" charset="0"/>
                          <a:ea typeface="Garamond" charset="0"/>
                          <a:cs typeface="Garamond" charset="0"/>
                        </a:rPr>
                        <a:t>INCOME</a:t>
                      </a:r>
                      <a:endParaRPr lang="en-US" sz="1500" dirty="0">
                        <a:latin typeface="Garamond" charset="0"/>
                        <a:ea typeface="Garamond" charset="0"/>
                        <a:cs typeface="Garamond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500" dirty="0">
                        <a:latin typeface="Garamond" charset="0"/>
                        <a:ea typeface="Garamond" charset="0"/>
                        <a:cs typeface="Garamond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 dirty="0" smtClean="0">
                          <a:latin typeface="Garamond" charset="0"/>
                          <a:ea typeface="Garamond" charset="0"/>
                          <a:cs typeface="Garamond" charset="0"/>
                        </a:rPr>
                        <a:t>AGE</a:t>
                      </a:r>
                      <a:endParaRPr lang="en-US" sz="1500" dirty="0">
                        <a:latin typeface="Garamond" charset="0"/>
                        <a:ea typeface="Garamond" charset="0"/>
                        <a:cs typeface="Garamond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 smtClean="0">
                          <a:latin typeface="Garamond" charset="0"/>
                          <a:ea typeface="Garamond" charset="0"/>
                          <a:cs typeface="Garamond" charset="0"/>
                        </a:rPr>
                        <a:t>AGE OF</a:t>
                      </a:r>
                      <a:r>
                        <a:rPr lang="en-US" sz="1500" baseline="0" dirty="0" smtClean="0">
                          <a:latin typeface="Garamond" charset="0"/>
                          <a:ea typeface="Garamond" charset="0"/>
                          <a:cs typeface="Garamond" charset="0"/>
                        </a:rPr>
                        <a:t> RESPONDENT</a:t>
                      </a:r>
                      <a:endParaRPr lang="en-US" sz="1500" dirty="0">
                        <a:latin typeface="Garamond" charset="0"/>
                        <a:ea typeface="Garamond" charset="0"/>
                        <a:cs typeface="Garamond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 dirty="0" smtClean="0">
                          <a:latin typeface="Garamond" charset="0"/>
                          <a:ea typeface="Garamond" charset="0"/>
                          <a:cs typeface="Garamond" charset="0"/>
                        </a:rPr>
                        <a:t>RAGEGRP</a:t>
                      </a:r>
                      <a:endParaRPr lang="en-US" sz="1500" dirty="0">
                        <a:latin typeface="Garamond" charset="0"/>
                        <a:ea typeface="Garamond" charset="0"/>
                        <a:cs typeface="Garamond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 smtClean="0">
                          <a:latin typeface="Garamond" charset="0"/>
                          <a:ea typeface="Garamond" charset="0"/>
                          <a:cs typeface="Garamond" charset="0"/>
                        </a:rPr>
                        <a:t>AGE GROUP OF</a:t>
                      </a:r>
                      <a:r>
                        <a:rPr lang="en-US" sz="1500" baseline="0" dirty="0" smtClean="0">
                          <a:latin typeface="Garamond" charset="0"/>
                          <a:ea typeface="Garamond" charset="0"/>
                          <a:cs typeface="Garamond" charset="0"/>
                        </a:rPr>
                        <a:t> RESPONDENT</a:t>
                      </a:r>
                      <a:endParaRPr lang="en-US" sz="1500" dirty="0">
                        <a:latin typeface="Garamond" charset="0"/>
                        <a:ea typeface="Garamond" charset="0"/>
                        <a:cs typeface="Garamond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sz="1500" dirty="0">
                        <a:latin typeface="Garamond" charset="0"/>
                        <a:ea typeface="Garamond" charset="0"/>
                        <a:cs typeface="Garamond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500" dirty="0">
                        <a:latin typeface="Garamond" charset="0"/>
                        <a:ea typeface="Garamond" charset="0"/>
                        <a:cs typeface="Garamond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sz="1500">
                        <a:latin typeface="Garamond" charset="0"/>
                        <a:ea typeface="Garamond" charset="0"/>
                        <a:cs typeface="Garamond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500">
                        <a:latin typeface="Garamond" charset="0"/>
                        <a:ea typeface="Garamond" charset="0"/>
                        <a:cs typeface="Garamond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sz="1500">
                        <a:latin typeface="Garamond" charset="0"/>
                        <a:ea typeface="Garamond" charset="0"/>
                        <a:cs typeface="Garamond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500" dirty="0">
                        <a:latin typeface="Garamond" charset="0"/>
                        <a:ea typeface="Garamond" charset="0"/>
                        <a:cs typeface="Garamond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sz="1500">
                        <a:latin typeface="Garamond" charset="0"/>
                        <a:ea typeface="Garamond" charset="0"/>
                        <a:cs typeface="Garamond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500">
                        <a:latin typeface="Garamond" charset="0"/>
                        <a:ea typeface="Garamond" charset="0"/>
                        <a:cs typeface="Garamond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sz="1500">
                        <a:latin typeface="Garamond" charset="0"/>
                        <a:ea typeface="Garamond" charset="0"/>
                        <a:cs typeface="Garamond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500">
                        <a:latin typeface="Garamond" charset="0"/>
                        <a:ea typeface="Garamond" charset="0"/>
                        <a:cs typeface="Garamond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sz="1500">
                        <a:latin typeface="Garamond" charset="0"/>
                        <a:ea typeface="Garamond" charset="0"/>
                        <a:cs typeface="Garamond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500">
                        <a:latin typeface="Garamond" charset="0"/>
                        <a:ea typeface="Garamond" charset="0"/>
                        <a:cs typeface="Garamond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sz="1500">
                        <a:latin typeface="Garamond" charset="0"/>
                        <a:ea typeface="Garamond" charset="0"/>
                        <a:cs typeface="Garamond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500">
                        <a:latin typeface="Garamond" charset="0"/>
                        <a:ea typeface="Garamond" charset="0"/>
                        <a:cs typeface="Garamond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sz="1500">
                        <a:latin typeface="Garamond" charset="0"/>
                        <a:ea typeface="Garamond" charset="0"/>
                        <a:cs typeface="Garamond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500">
                        <a:latin typeface="Garamond" charset="0"/>
                        <a:ea typeface="Garamond" charset="0"/>
                        <a:cs typeface="Garamond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sz="1500">
                        <a:latin typeface="Garamond" charset="0"/>
                        <a:ea typeface="Garamond" charset="0"/>
                        <a:cs typeface="Garamond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500" dirty="0">
                        <a:latin typeface="Garamond" charset="0"/>
                        <a:ea typeface="Garamond" charset="0"/>
                        <a:cs typeface="Garamond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62615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SNAPSHOT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8752" y="2273300"/>
            <a:ext cx="9242108" cy="4379913"/>
          </a:xfrm>
        </p:spPr>
      </p:pic>
    </p:spTree>
    <p:extLst>
      <p:ext uri="{BB962C8B-B14F-4D97-AF65-F5344CB8AC3E}">
        <p14:creationId xmlns:p14="http://schemas.microsoft.com/office/powerpoint/2010/main" val="1385110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SPLITTING DATA IN TRAINING AND TEST 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40200625"/>
              </p:ext>
            </p:extLst>
          </p:nvPr>
        </p:nvGraphicFramePr>
        <p:xfrm>
          <a:off x="1155700" y="2185988"/>
          <a:ext cx="8824913" cy="44005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996760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KNN CLASSIFICATION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order to predict whether a patient is addicted to Opium or not, we first check for his addiction towards other substances.</a:t>
            </a:r>
          </a:p>
          <a:p>
            <a:r>
              <a:rPr lang="en-US" dirty="0" smtClean="0"/>
              <a:t>The categorization we have used for our model is that</a:t>
            </a:r>
          </a:p>
          <a:p>
            <a:pPr lvl="2"/>
            <a:r>
              <a:rPr lang="en-US" sz="1500" dirty="0" smtClean="0"/>
              <a:t>If the patient is addicted to </a:t>
            </a:r>
            <a:r>
              <a:rPr lang="en-US" sz="1500" dirty="0" smtClean="0">
                <a:solidFill>
                  <a:srgbClr val="FF0000"/>
                </a:solidFill>
              </a:rPr>
              <a:t>ALCOHOL</a:t>
            </a:r>
            <a:r>
              <a:rPr lang="en-US" sz="1500" dirty="0" smtClean="0"/>
              <a:t> OR </a:t>
            </a:r>
            <a:r>
              <a:rPr lang="en-US" sz="1500" dirty="0" smtClean="0">
                <a:solidFill>
                  <a:srgbClr val="FF0000"/>
                </a:solidFill>
              </a:rPr>
              <a:t>MARIJUANA</a:t>
            </a:r>
            <a:r>
              <a:rPr lang="en-US" sz="1500" dirty="0" smtClean="0"/>
              <a:t>, HE IS </a:t>
            </a:r>
            <a:r>
              <a:rPr lang="en-US" sz="1500" dirty="0" smtClean="0">
                <a:solidFill>
                  <a:srgbClr val="FF0000"/>
                </a:solidFill>
              </a:rPr>
              <a:t>NOT ADDICTED</a:t>
            </a:r>
            <a:r>
              <a:rPr lang="en-US" sz="1500" dirty="0" smtClean="0"/>
              <a:t> TO OPIUM.</a:t>
            </a:r>
            <a:endParaRPr lang="en-US" sz="1500" dirty="0"/>
          </a:p>
          <a:p>
            <a:pPr lvl="2"/>
            <a:r>
              <a:rPr lang="en-US" sz="1500" dirty="0"/>
              <a:t>If the patient is addicted to </a:t>
            </a:r>
            <a:r>
              <a:rPr lang="en-US" sz="1500" dirty="0" smtClean="0">
                <a:solidFill>
                  <a:srgbClr val="FF0000"/>
                </a:solidFill>
              </a:rPr>
              <a:t>COCAINE</a:t>
            </a:r>
            <a:r>
              <a:rPr lang="en-US" sz="1500" dirty="0" smtClean="0"/>
              <a:t> OR </a:t>
            </a:r>
            <a:r>
              <a:rPr lang="en-US" sz="1500" dirty="0" smtClean="0">
                <a:solidFill>
                  <a:srgbClr val="FF0000"/>
                </a:solidFill>
              </a:rPr>
              <a:t>HEROIN</a:t>
            </a:r>
            <a:r>
              <a:rPr lang="en-US" sz="1500" dirty="0" smtClean="0"/>
              <a:t>, </a:t>
            </a:r>
            <a:r>
              <a:rPr lang="en-US" sz="1500" dirty="0"/>
              <a:t>HE </a:t>
            </a:r>
            <a:r>
              <a:rPr lang="en-US" sz="1500" dirty="0" smtClean="0"/>
              <a:t>IS </a:t>
            </a:r>
            <a:r>
              <a:rPr lang="en-US" sz="1500" dirty="0" smtClean="0">
                <a:solidFill>
                  <a:srgbClr val="FF0000"/>
                </a:solidFill>
              </a:rPr>
              <a:t>ADDICTED</a:t>
            </a:r>
            <a:r>
              <a:rPr lang="en-US" sz="1500" dirty="0" smtClean="0"/>
              <a:t> </a:t>
            </a:r>
            <a:r>
              <a:rPr lang="en-US" sz="1500" dirty="0"/>
              <a:t>TO </a:t>
            </a:r>
            <a:r>
              <a:rPr lang="en-US" sz="1500" dirty="0" smtClean="0"/>
              <a:t>OPIUM.</a:t>
            </a: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1943414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KNN CLASSIFICATION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297" y="2208811"/>
            <a:ext cx="7279573" cy="4649190"/>
          </a:xfrm>
        </p:spPr>
      </p:pic>
    </p:spTree>
    <p:extLst>
      <p:ext uri="{BB962C8B-B14F-4D97-AF65-F5344CB8AC3E}">
        <p14:creationId xmlns:p14="http://schemas.microsoft.com/office/powerpoint/2010/main" val="1781635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>
            <a:normAutofit/>
          </a:bodyPr>
          <a:lstStyle/>
          <a:p>
            <a:r>
              <a:rPr lang="en-US" dirty="0"/>
              <a:t>KNN FOR USAGE OF ALCOHOL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1154955" y="2603500"/>
            <a:ext cx="3481054" cy="3416300"/>
          </a:xfrm>
        </p:spPr>
        <p:txBody>
          <a:bodyPr anchor="ctr">
            <a:normAutofit/>
          </a:bodyPr>
          <a:lstStyle/>
          <a:p>
            <a:r>
              <a:rPr lang="en-US" sz="1600" dirty="0" smtClean="0"/>
              <a:t>PERFORMING KNN CLASSIFICATION FOR FINDING best ”k” TOWARDS </a:t>
            </a:r>
            <a:r>
              <a:rPr lang="en-US" sz="1600" b="1" dirty="0" smtClean="0">
                <a:solidFill>
                  <a:srgbClr val="FF0000"/>
                </a:solidFill>
              </a:rPr>
              <a:t>ALCOHOL</a:t>
            </a:r>
            <a:endParaRPr lang="en-US" sz="1600" dirty="0" smtClean="0"/>
          </a:p>
          <a:p>
            <a:r>
              <a:rPr lang="en-US" sz="1600" dirty="0" smtClean="0"/>
              <a:t>Best K is 10</a:t>
            </a:r>
            <a:endParaRPr lang="en-US" sz="1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6009" y="2314698"/>
            <a:ext cx="6372417" cy="4779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335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>
            <a:normAutofit/>
          </a:bodyPr>
          <a:lstStyle/>
          <a:p>
            <a:r>
              <a:rPr lang="en-US" dirty="0"/>
              <a:t>KNN FOR USAGE OF ALCOHOL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1154955" y="2603500"/>
            <a:ext cx="3481054" cy="3416300"/>
          </a:xfrm>
        </p:spPr>
        <p:txBody>
          <a:bodyPr anchor="ctr">
            <a:normAutofit/>
          </a:bodyPr>
          <a:lstStyle/>
          <a:p>
            <a:r>
              <a:rPr lang="en-US" sz="1600" dirty="0" smtClean="0"/>
              <a:t>PERFORMING KNN CLASSIFICATION FOR FINDING ADDICTION TOWARDS </a:t>
            </a:r>
            <a:r>
              <a:rPr lang="en-US" sz="1600" b="1" dirty="0" smtClean="0">
                <a:solidFill>
                  <a:srgbClr val="FF0000"/>
                </a:solidFill>
              </a:rPr>
              <a:t>ALCOHOL</a:t>
            </a:r>
            <a:r>
              <a:rPr lang="en-US" sz="1600" dirty="0" smtClean="0"/>
              <a:t>, WITH K=10.</a:t>
            </a:r>
          </a:p>
          <a:p>
            <a:r>
              <a:rPr lang="en-US" sz="1600" dirty="0" smtClean="0"/>
              <a:t>WE ACHIEVE AN ERROR RATE OF </a:t>
            </a:r>
            <a:r>
              <a:rPr lang="en-US" sz="1600" dirty="0" smtClean="0">
                <a:solidFill>
                  <a:srgbClr val="FF0000"/>
                </a:solidFill>
              </a:rPr>
              <a:t>9.59%</a:t>
            </a:r>
            <a:r>
              <a:rPr lang="en-US" sz="1600" dirty="0" smtClean="0"/>
              <a:t> FOR OUR DATA MODEL.</a:t>
            </a:r>
            <a:endParaRPr lang="en-US" sz="1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6474" y="3314700"/>
            <a:ext cx="5105400" cy="199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31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>
            <a:normAutofit/>
          </a:bodyPr>
          <a:lstStyle/>
          <a:p>
            <a:r>
              <a:rPr lang="en-US" dirty="0"/>
              <a:t>KNN FOR USAGE OF MARIJUANA 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1154955" y="2603500"/>
            <a:ext cx="3481054" cy="3416300"/>
          </a:xfrm>
        </p:spPr>
        <p:txBody>
          <a:bodyPr anchor="ctr">
            <a:normAutofit/>
          </a:bodyPr>
          <a:lstStyle/>
          <a:p>
            <a:r>
              <a:rPr lang="en-US" sz="1600" dirty="0"/>
              <a:t>PERFORMING KNN CLASSIFICATION FOR FINDING ADDICTION </a:t>
            </a:r>
            <a:r>
              <a:rPr lang="en-US" sz="1600" dirty="0" smtClean="0"/>
              <a:t>TOWARDS </a:t>
            </a:r>
            <a:r>
              <a:rPr lang="en-US" sz="1600" b="1" dirty="0" smtClean="0">
                <a:solidFill>
                  <a:srgbClr val="FF0000"/>
                </a:solidFill>
              </a:rPr>
              <a:t>MARIJUANA</a:t>
            </a:r>
            <a:r>
              <a:rPr lang="en-US" sz="1600" dirty="0" smtClean="0"/>
              <a:t>, </a:t>
            </a:r>
            <a:r>
              <a:rPr lang="en-US" sz="1600" dirty="0"/>
              <a:t>WITH </a:t>
            </a:r>
            <a:r>
              <a:rPr lang="en-US" sz="1600" dirty="0" smtClean="0"/>
              <a:t>K=48.</a:t>
            </a:r>
            <a:endParaRPr lang="en-US" sz="1600" dirty="0"/>
          </a:p>
          <a:p>
            <a:r>
              <a:rPr lang="en-US" sz="1600" dirty="0"/>
              <a:t>WE ACHIEVE AN </a:t>
            </a:r>
            <a:r>
              <a:rPr lang="en-US" sz="1600" dirty="0" smtClean="0"/>
              <a:t>ERROR </a:t>
            </a:r>
            <a:r>
              <a:rPr lang="en-US" sz="1600" dirty="0"/>
              <a:t>RATE OF </a:t>
            </a:r>
            <a:r>
              <a:rPr lang="en-US" sz="1600" b="1" dirty="0" smtClean="0">
                <a:solidFill>
                  <a:srgbClr val="FF0000"/>
                </a:solidFill>
              </a:rPr>
              <a:t>33.81%</a:t>
            </a:r>
            <a:r>
              <a:rPr lang="en-US" sz="1600" dirty="0" smtClean="0"/>
              <a:t> </a:t>
            </a:r>
            <a:r>
              <a:rPr lang="en-US" sz="1600" dirty="0"/>
              <a:t>FOR OUR DATA MODEL.</a:t>
            </a:r>
          </a:p>
          <a:p>
            <a:endParaRPr lang="en-US" sz="1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0031" y="4662384"/>
            <a:ext cx="5118100" cy="18669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4093" y="2458192"/>
            <a:ext cx="3815938" cy="2861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4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>
            <a:normAutofit/>
          </a:bodyPr>
          <a:lstStyle/>
          <a:p>
            <a:r>
              <a:rPr lang="en-US" dirty="0"/>
              <a:t>KNN FOR USAGE OF COCAINE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1154955" y="2603500"/>
            <a:ext cx="3481054" cy="3416300"/>
          </a:xfrm>
        </p:spPr>
        <p:txBody>
          <a:bodyPr anchor="ctr">
            <a:normAutofit/>
          </a:bodyPr>
          <a:lstStyle/>
          <a:p>
            <a:r>
              <a:rPr lang="en-US" sz="1600" dirty="0"/>
              <a:t>PERFORMING KNN CLASSIFICATION FOR FINDING ADDICTION TOWARDS </a:t>
            </a:r>
            <a:r>
              <a:rPr lang="en-US" sz="1600" b="1" dirty="0" smtClean="0">
                <a:solidFill>
                  <a:srgbClr val="FF0000"/>
                </a:solidFill>
              </a:rPr>
              <a:t>COCAINE</a:t>
            </a:r>
            <a:r>
              <a:rPr lang="en-US" sz="1600" dirty="0" smtClean="0"/>
              <a:t>, </a:t>
            </a:r>
            <a:r>
              <a:rPr lang="en-US" sz="1600" dirty="0"/>
              <a:t>WITH </a:t>
            </a:r>
            <a:r>
              <a:rPr lang="en-US" sz="1600" dirty="0" smtClean="0"/>
              <a:t>K=20.</a:t>
            </a:r>
            <a:endParaRPr lang="en-US" sz="1600" dirty="0"/>
          </a:p>
          <a:p>
            <a:r>
              <a:rPr lang="en-US" sz="1600" dirty="0"/>
              <a:t>WE ACHIEVE AN </a:t>
            </a:r>
            <a:r>
              <a:rPr lang="en-US" sz="1600" dirty="0" smtClean="0"/>
              <a:t>ERROR </a:t>
            </a:r>
            <a:r>
              <a:rPr lang="en-US" sz="1600" dirty="0"/>
              <a:t>RATE OF </a:t>
            </a:r>
            <a:r>
              <a:rPr lang="en-US" sz="1600" b="1" dirty="0" smtClean="0">
                <a:solidFill>
                  <a:srgbClr val="FF0000"/>
                </a:solidFill>
              </a:rPr>
              <a:t>23.54%</a:t>
            </a:r>
            <a:r>
              <a:rPr lang="en-US" sz="1600" dirty="0" smtClean="0"/>
              <a:t> </a:t>
            </a:r>
            <a:r>
              <a:rPr lang="en-US" sz="1600" dirty="0"/>
              <a:t>FOR OUR DATA MODEL.</a:t>
            </a:r>
          </a:p>
          <a:p>
            <a:endParaRPr lang="en-US" sz="1600" dirty="0"/>
          </a:p>
          <a:p>
            <a:endParaRPr lang="en-US" sz="1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2373" y="4670961"/>
            <a:ext cx="6273800" cy="19685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9574" y="2281051"/>
            <a:ext cx="3352799" cy="2514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542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>
            <a:normAutofit/>
          </a:bodyPr>
          <a:lstStyle/>
          <a:p>
            <a:r>
              <a:rPr lang="en-US" dirty="0"/>
              <a:t>KNN FOR USAGE OF HEROIN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1154955" y="2603500"/>
            <a:ext cx="3481054" cy="3416300"/>
          </a:xfrm>
        </p:spPr>
        <p:txBody>
          <a:bodyPr anchor="ctr">
            <a:normAutofit/>
          </a:bodyPr>
          <a:lstStyle/>
          <a:p>
            <a:r>
              <a:rPr lang="en-US" sz="1600" dirty="0"/>
              <a:t>PERFORMING KNN CLASSIFICATION FOR FINDING ADDICTION TOWARDS </a:t>
            </a:r>
            <a:r>
              <a:rPr lang="en-US" sz="1600" b="1" dirty="0" smtClean="0">
                <a:solidFill>
                  <a:srgbClr val="FF0000"/>
                </a:solidFill>
              </a:rPr>
              <a:t>HEROIN</a:t>
            </a:r>
            <a:r>
              <a:rPr lang="en-US" sz="1600" dirty="0" smtClean="0"/>
              <a:t>, </a:t>
            </a:r>
            <a:r>
              <a:rPr lang="en-US" sz="1600" dirty="0"/>
              <a:t>WITH </a:t>
            </a:r>
            <a:r>
              <a:rPr lang="en-US" sz="1600" dirty="0" smtClean="0"/>
              <a:t>K=3.</a:t>
            </a:r>
            <a:endParaRPr lang="en-US" sz="1600" dirty="0"/>
          </a:p>
          <a:p>
            <a:r>
              <a:rPr lang="en-US" sz="1600" dirty="0"/>
              <a:t>WE ACHIEVE AN ACCURACY RATE OF </a:t>
            </a:r>
            <a:r>
              <a:rPr lang="en-US" sz="1600" b="1" dirty="0" smtClean="0">
                <a:solidFill>
                  <a:srgbClr val="FF0000"/>
                </a:solidFill>
              </a:rPr>
              <a:t>12.20%</a:t>
            </a:r>
            <a:r>
              <a:rPr lang="en-US" sz="1600" dirty="0" smtClean="0"/>
              <a:t> </a:t>
            </a:r>
            <a:r>
              <a:rPr lang="en-US" sz="1600" dirty="0"/>
              <a:t>FOR OUR DATA MODEL</a:t>
            </a:r>
            <a:r>
              <a:rPr lang="en-US" sz="1600" dirty="0" smtClean="0"/>
              <a:t>.</a:t>
            </a:r>
            <a:endParaRPr lang="en-US" sz="1600" dirty="0"/>
          </a:p>
          <a:p>
            <a:endParaRPr lang="en-US" sz="1600" dirty="0"/>
          </a:p>
          <a:p>
            <a:endParaRPr lang="en-US" sz="1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5900" y="4902365"/>
            <a:ext cx="5270500" cy="17907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1586" y="2319129"/>
            <a:ext cx="3444314" cy="2583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688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 smtClean="0"/>
              <a:t>GROUP MEMBERS</a:t>
            </a:r>
            <a:endParaRPr lang="en-US" u="sng" dirty="0"/>
          </a:p>
        </p:txBody>
      </p:sp>
      <p:sp>
        <p:nvSpPr>
          <p:cNvPr id="4" name="Title 1"/>
          <p:cNvSpPr txBox="1">
            <a:spLocks/>
          </p:cNvSpPr>
          <p:nvPr/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en-US" dirty="0"/>
          </a:p>
        </p:txBody>
      </p:sp>
      <p:pic>
        <p:nvPicPr>
          <p:cNvPr id="5" name="Content Placeholder 3" descr="/Users/VT/Desktop/Screen Shot 2016-10-26 at 4.22.01 PM.png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871" y="3133639"/>
            <a:ext cx="2010624" cy="207946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tangle 5"/>
          <p:cNvSpPr/>
          <p:nvPr/>
        </p:nvSpPr>
        <p:spPr>
          <a:xfrm>
            <a:off x="-1303865" y="5149319"/>
            <a:ext cx="6096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b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1400" b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Aashita Desai</a:t>
            </a:r>
            <a:endParaRPr lang="en-US" sz="1400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r>
              <a:rPr lang="en-US" sz="1400" b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10412019</a:t>
            </a:r>
            <a:endParaRPr lang="en-US" sz="1400" dirty="0"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7" name="Picture 2" descr="/Users/VT/Downloads/12828363_1102090893168420_4963882398697551353_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5873" y="3133639"/>
            <a:ext cx="2157155" cy="2079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2739494" y="5210874"/>
            <a:ext cx="3640801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Abhishek</a:t>
            </a:r>
            <a:r>
              <a:rPr kumimoji="0" lang="en-US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kumimoji="0" lang="en-US" sz="14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Bishnoi</a:t>
            </a:r>
            <a:endParaRPr kumimoji="0" 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10416574</a:t>
            </a:r>
            <a:endParaRPr kumimoji="0" 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Rectangle 13"/>
          <p:cNvSpPr>
            <a:spLocks noChangeArrowheads="1"/>
          </p:cNvSpPr>
          <p:nvPr/>
        </p:nvSpPr>
        <p:spPr bwMode="auto">
          <a:xfrm>
            <a:off x="2547357" y="5175437"/>
            <a:ext cx="9808287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Tarun</a:t>
            </a:r>
            <a:r>
              <a:rPr kumimoji="0" lang="en-US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Agarwal</a:t>
            </a:r>
            <a:endParaRPr kumimoji="0" 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10411197</a:t>
            </a:r>
            <a:endParaRPr kumimoji="0" 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0" name="Picture 4" descr="/Users/VT/Downloads/14265015_1094675443901385_7515345658388350448_n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9974" y="3069852"/>
            <a:ext cx="2261119" cy="2112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6"/>
          <p:cNvSpPr>
            <a:spLocks noChangeArrowheads="1"/>
          </p:cNvSpPr>
          <p:nvPr/>
        </p:nvSpPr>
        <p:spPr bwMode="auto">
          <a:xfrm>
            <a:off x="8843305" y="4949264"/>
            <a:ext cx="3348695" cy="1046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Vardaan</a:t>
            </a:r>
            <a:r>
              <a:rPr kumimoji="0" lang="en-US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kumimoji="0" lang="en-US" sz="14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Tyagi</a:t>
            </a:r>
            <a:endParaRPr kumimoji="0" 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10419658</a:t>
            </a:r>
            <a:endParaRPr kumimoji="0" 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9406" y="3069852"/>
            <a:ext cx="2296033" cy="2141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580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C5.0 CLASSIFICATION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order to predict whether a patient is addicted to Opium or not, we first check for his addiction towards other substances.</a:t>
            </a:r>
          </a:p>
          <a:p>
            <a:r>
              <a:rPr lang="en-US" dirty="0" smtClean="0"/>
              <a:t>The categorization we have used for our model is that</a:t>
            </a:r>
          </a:p>
          <a:p>
            <a:pPr lvl="2"/>
            <a:r>
              <a:rPr lang="en-US" sz="1500" dirty="0" smtClean="0"/>
              <a:t>If the patient is addicted to </a:t>
            </a:r>
            <a:r>
              <a:rPr lang="en-US" sz="1500" dirty="0" smtClean="0">
                <a:solidFill>
                  <a:srgbClr val="FF0000"/>
                </a:solidFill>
              </a:rPr>
              <a:t>ALCOHOL</a:t>
            </a:r>
            <a:r>
              <a:rPr lang="en-US" sz="1500" dirty="0" smtClean="0"/>
              <a:t> OR </a:t>
            </a:r>
            <a:r>
              <a:rPr lang="en-US" sz="1500" dirty="0" smtClean="0">
                <a:solidFill>
                  <a:srgbClr val="FF0000"/>
                </a:solidFill>
              </a:rPr>
              <a:t>MARIJUANA</a:t>
            </a:r>
            <a:r>
              <a:rPr lang="en-US" sz="1500" dirty="0" smtClean="0"/>
              <a:t>, HE IS </a:t>
            </a:r>
            <a:r>
              <a:rPr lang="en-US" sz="1500" dirty="0" smtClean="0">
                <a:solidFill>
                  <a:srgbClr val="FF0000"/>
                </a:solidFill>
              </a:rPr>
              <a:t>NOT ADDICTED</a:t>
            </a:r>
            <a:r>
              <a:rPr lang="en-US" sz="1500" dirty="0" smtClean="0"/>
              <a:t> TO OPIUM.</a:t>
            </a:r>
            <a:endParaRPr lang="en-US" sz="1500" dirty="0"/>
          </a:p>
          <a:p>
            <a:pPr lvl="2"/>
            <a:r>
              <a:rPr lang="en-US" sz="1500" dirty="0"/>
              <a:t>If the patient is addicted to </a:t>
            </a:r>
            <a:r>
              <a:rPr lang="en-US" sz="1500" dirty="0" smtClean="0">
                <a:solidFill>
                  <a:srgbClr val="FF0000"/>
                </a:solidFill>
              </a:rPr>
              <a:t>COCAINE</a:t>
            </a:r>
            <a:r>
              <a:rPr lang="en-US" sz="1500" dirty="0" smtClean="0"/>
              <a:t> OR </a:t>
            </a:r>
            <a:r>
              <a:rPr lang="en-US" sz="1500" dirty="0" smtClean="0">
                <a:solidFill>
                  <a:srgbClr val="FF0000"/>
                </a:solidFill>
              </a:rPr>
              <a:t>HEROIN</a:t>
            </a:r>
            <a:r>
              <a:rPr lang="en-US" sz="1500" dirty="0" smtClean="0"/>
              <a:t>, </a:t>
            </a:r>
            <a:r>
              <a:rPr lang="en-US" sz="1500" dirty="0"/>
              <a:t>HE </a:t>
            </a:r>
            <a:r>
              <a:rPr lang="en-US" sz="1500" dirty="0" smtClean="0"/>
              <a:t>IS </a:t>
            </a:r>
            <a:r>
              <a:rPr lang="en-US" sz="1500" dirty="0" smtClean="0">
                <a:solidFill>
                  <a:srgbClr val="FF0000"/>
                </a:solidFill>
              </a:rPr>
              <a:t>ADDICTED</a:t>
            </a:r>
            <a:r>
              <a:rPr lang="en-US" sz="1500" dirty="0" smtClean="0"/>
              <a:t> </a:t>
            </a:r>
            <a:r>
              <a:rPr lang="en-US" sz="1500" dirty="0"/>
              <a:t>TO </a:t>
            </a:r>
            <a:r>
              <a:rPr lang="en-US" sz="1500" dirty="0" smtClean="0"/>
              <a:t>OPIUM.</a:t>
            </a: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2031272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>
            <a:normAutofit/>
          </a:bodyPr>
          <a:lstStyle/>
          <a:p>
            <a:r>
              <a:rPr lang="en-US" dirty="0" smtClean="0"/>
              <a:t>C5.0 </a:t>
            </a:r>
            <a:r>
              <a:rPr lang="en-US" dirty="0"/>
              <a:t>FOR USAGE OF </a:t>
            </a:r>
            <a:r>
              <a:rPr lang="en-US" dirty="0" smtClean="0"/>
              <a:t>ALCOHOL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3599" y="1680632"/>
            <a:ext cx="727710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560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>
            <a:normAutofit/>
          </a:bodyPr>
          <a:lstStyle/>
          <a:p>
            <a:r>
              <a:rPr lang="en-US" dirty="0" smtClean="0"/>
              <a:t>C5.0 </a:t>
            </a:r>
            <a:r>
              <a:rPr lang="en-US" dirty="0"/>
              <a:t>FOR USAGE OF </a:t>
            </a:r>
            <a:r>
              <a:rPr lang="en-US" dirty="0" smtClean="0"/>
              <a:t>ALCOHOL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1154955" y="2603500"/>
            <a:ext cx="3481054" cy="3416300"/>
          </a:xfrm>
        </p:spPr>
        <p:txBody>
          <a:bodyPr anchor="ctr">
            <a:normAutofit/>
          </a:bodyPr>
          <a:lstStyle/>
          <a:p>
            <a:r>
              <a:rPr lang="en-US" sz="1600" dirty="0" smtClean="0"/>
              <a:t>PERFORMING C5.0  </a:t>
            </a:r>
            <a:r>
              <a:rPr lang="en-US" sz="1600" dirty="0"/>
              <a:t>FOR FINDING ADDICTION TOWARDS </a:t>
            </a:r>
            <a:r>
              <a:rPr lang="en-US" sz="1600" b="1" dirty="0" smtClean="0">
                <a:solidFill>
                  <a:srgbClr val="FF0000"/>
                </a:solidFill>
              </a:rPr>
              <a:t>ALCOHOL</a:t>
            </a:r>
            <a:r>
              <a:rPr lang="en-US" sz="1600" dirty="0" smtClean="0"/>
              <a:t>.</a:t>
            </a:r>
            <a:endParaRPr lang="en-US" sz="1600" dirty="0"/>
          </a:p>
          <a:p>
            <a:r>
              <a:rPr lang="en-US" sz="1600" dirty="0"/>
              <a:t>WE ACHIEVE AN </a:t>
            </a:r>
            <a:r>
              <a:rPr lang="en-US" sz="1600" dirty="0" smtClean="0"/>
              <a:t>ERROR </a:t>
            </a:r>
            <a:r>
              <a:rPr lang="en-US" sz="1600" dirty="0"/>
              <a:t>RATE OF </a:t>
            </a:r>
            <a:r>
              <a:rPr lang="en-US" sz="1600" b="1" dirty="0" smtClean="0">
                <a:solidFill>
                  <a:srgbClr val="FF0000"/>
                </a:solidFill>
              </a:rPr>
              <a:t>9%</a:t>
            </a:r>
            <a:r>
              <a:rPr lang="en-US" sz="1600" dirty="0" smtClean="0"/>
              <a:t> </a:t>
            </a:r>
            <a:r>
              <a:rPr lang="en-US" sz="1600" dirty="0"/>
              <a:t>FOR OUR DATA MODEL</a:t>
            </a:r>
            <a:r>
              <a:rPr lang="en-US" sz="1600" dirty="0" smtClean="0"/>
              <a:t>.</a:t>
            </a:r>
            <a:endParaRPr lang="en-US" sz="1600" dirty="0"/>
          </a:p>
          <a:p>
            <a:endParaRPr lang="en-US" sz="1600" dirty="0"/>
          </a:p>
          <a:p>
            <a:endParaRPr lang="en-US" sz="1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6510" y="3440216"/>
            <a:ext cx="5803900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5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>
            <a:normAutofit/>
          </a:bodyPr>
          <a:lstStyle/>
          <a:p>
            <a:r>
              <a:rPr lang="en-US" dirty="0" smtClean="0"/>
              <a:t>C5.0 </a:t>
            </a:r>
            <a:r>
              <a:rPr lang="en-US" dirty="0"/>
              <a:t>FOR USAGE OF </a:t>
            </a:r>
            <a:r>
              <a:rPr lang="en-US" dirty="0" smtClean="0"/>
              <a:t>MARIJUANA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1154955" y="2603500"/>
            <a:ext cx="3481054" cy="3416300"/>
          </a:xfrm>
        </p:spPr>
        <p:txBody>
          <a:bodyPr anchor="ctr">
            <a:normAutofit/>
          </a:bodyPr>
          <a:lstStyle/>
          <a:p>
            <a:r>
              <a:rPr lang="en-US" sz="1600" dirty="0" smtClean="0"/>
              <a:t>PERFORMING C5.0  </a:t>
            </a:r>
            <a:r>
              <a:rPr lang="en-US" sz="1600" dirty="0"/>
              <a:t>FOR FINDING ADDICTION TOWARDS </a:t>
            </a:r>
            <a:r>
              <a:rPr lang="en-US" sz="1600" b="1" dirty="0" smtClean="0">
                <a:solidFill>
                  <a:srgbClr val="FF0000"/>
                </a:solidFill>
              </a:rPr>
              <a:t>MARIJUANA</a:t>
            </a:r>
            <a:r>
              <a:rPr lang="en-US" sz="1600" dirty="0" smtClean="0"/>
              <a:t>.</a:t>
            </a:r>
            <a:endParaRPr lang="en-US" sz="1600" dirty="0"/>
          </a:p>
          <a:p>
            <a:r>
              <a:rPr lang="en-US" sz="1600" dirty="0"/>
              <a:t>WE ACHIEVE AN </a:t>
            </a:r>
            <a:r>
              <a:rPr lang="en-US" sz="1600" dirty="0" smtClean="0"/>
              <a:t>ERROR </a:t>
            </a:r>
            <a:r>
              <a:rPr lang="en-US" sz="1600" dirty="0"/>
              <a:t>RATE OF </a:t>
            </a:r>
            <a:r>
              <a:rPr lang="en-US" sz="1600" b="1" dirty="0" smtClean="0">
                <a:solidFill>
                  <a:srgbClr val="FF0000"/>
                </a:solidFill>
              </a:rPr>
              <a:t>33%</a:t>
            </a:r>
            <a:r>
              <a:rPr lang="en-US" sz="1600" dirty="0" smtClean="0"/>
              <a:t> </a:t>
            </a:r>
            <a:r>
              <a:rPr lang="en-US" sz="1600" dirty="0"/>
              <a:t>FOR OUR DATA MODEL</a:t>
            </a:r>
            <a:r>
              <a:rPr lang="en-US" sz="1600" dirty="0" smtClean="0"/>
              <a:t>.</a:t>
            </a:r>
            <a:endParaRPr lang="en-US" sz="1600" dirty="0"/>
          </a:p>
          <a:p>
            <a:endParaRPr lang="en-US" sz="1600" dirty="0"/>
          </a:p>
          <a:p>
            <a:endParaRPr lang="en-US" sz="1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8417" y="2886364"/>
            <a:ext cx="5384800" cy="207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741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>
            <a:normAutofit/>
          </a:bodyPr>
          <a:lstStyle/>
          <a:p>
            <a:r>
              <a:rPr lang="en-US" dirty="0" smtClean="0"/>
              <a:t>C5.0 </a:t>
            </a:r>
            <a:r>
              <a:rPr lang="en-US" dirty="0"/>
              <a:t>FOR USAGE OF </a:t>
            </a:r>
            <a:r>
              <a:rPr lang="en-US" dirty="0" smtClean="0"/>
              <a:t>HEROINE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1154955" y="2603500"/>
            <a:ext cx="3481054" cy="3416300"/>
          </a:xfrm>
        </p:spPr>
        <p:txBody>
          <a:bodyPr anchor="ctr">
            <a:normAutofit/>
          </a:bodyPr>
          <a:lstStyle/>
          <a:p>
            <a:r>
              <a:rPr lang="en-US" sz="1600" dirty="0" smtClean="0"/>
              <a:t>PERFORMING C5.0  </a:t>
            </a:r>
            <a:r>
              <a:rPr lang="en-US" sz="1600" dirty="0"/>
              <a:t>FOR FINDING ADDICTION TOWARDS </a:t>
            </a:r>
            <a:r>
              <a:rPr lang="en-US" sz="1600" b="1" dirty="0" smtClean="0">
                <a:solidFill>
                  <a:srgbClr val="FF0000"/>
                </a:solidFill>
              </a:rPr>
              <a:t>HEROIN</a:t>
            </a:r>
            <a:r>
              <a:rPr lang="en-US" sz="1600" dirty="0" smtClean="0"/>
              <a:t>.</a:t>
            </a:r>
            <a:endParaRPr lang="en-US" sz="1600" dirty="0"/>
          </a:p>
          <a:p>
            <a:r>
              <a:rPr lang="en-US" sz="1600" dirty="0"/>
              <a:t>WE ACHIEVE AN </a:t>
            </a:r>
            <a:r>
              <a:rPr lang="en-US" sz="1600" dirty="0" smtClean="0"/>
              <a:t>ERROR </a:t>
            </a:r>
            <a:r>
              <a:rPr lang="en-US" sz="1600" dirty="0"/>
              <a:t>RATE OF </a:t>
            </a:r>
            <a:r>
              <a:rPr lang="en-US" sz="1600" b="1" dirty="0" smtClean="0">
                <a:solidFill>
                  <a:srgbClr val="FF0000"/>
                </a:solidFill>
              </a:rPr>
              <a:t>9%</a:t>
            </a:r>
            <a:r>
              <a:rPr lang="en-US" sz="1600" dirty="0" smtClean="0"/>
              <a:t> </a:t>
            </a:r>
            <a:r>
              <a:rPr lang="en-US" sz="1600" dirty="0"/>
              <a:t>FOR OUR DATA MODEL</a:t>
            </a:r>
            <a:r>
              <a:rPr lang="en-US" sz="1600" dirty="0" smtClean="0"/>
              <a:t>.</a:t>
            </a:r>
            <a:endParaRPr lang="en-US" sz="1600" dirty="0"/>
          </a:p>
          <a:p>
            <a:endParaRPr lang="en-US" sz="1600" dirty="0"/>
          </a:p>
          <a:p>
            <a:endParaRPr lang="en-US" sz="1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5660" y="2876138"/>
            <a:ext cx="6045200" cy="20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472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algn="ctr"/>
            <a:r>
              <a:rPr lang="en-US" b="1" u="sng" dirty="0">
                <a:solidFill>
                  <a:schemeClr val="tx1"/>
                </a:solidFill>
                <a:cs typeface="Century Gothic"/>
              </a:rPr>
              <a:t/>
            </a:r>
            <a:br>
              <a:rPr lang="en-US" b="1" u="sng" dirty="0">
                <a:solidFill>
                  <a:schemeClr val="tx1"/>
                </a:solidFill>
                <a:cs typeface="Century Gothic"/>
              </a:rPr>
            </a:br>
            <a:r>
              <a:rPr lang="en-US" b="1" u="sng" dirty="0">
                <a:cs typeface="Century Gothic"/>
              </a:rPr>
              <a:t>Multiple Regression Analysis: </a:t>
            </a:r>
            <a:r>
              <a:rPr lang="en-US" b="1" u="sng" dirty="0"/>
              <a:t>Addiction to Alcohol</a:t>
            </a:r>
            <a:r>
              <a:rPr lang="en-US" b="1" u="sng" dirty="0">
                <a:cs typeface="Century Gothic"/>
              </a:rPr>
              <a:t> </a:t>
            </a:r>
            <a:br>
              <a:rPr lang="en-US" b="1" u="sng" dirty="0">
                <a:cs typeface="Century Gothic"/>
              </a:rPr>
            </a:br>
            <a:endParaRPr lang="en-US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 flipH="1" flipV="1">
            <a:off x="9980613" y="6019799"/>
            <a:ext cx="93505" cy="45719"/>
          </a:xfrm>
        </p:spPr>
        <p:txBody>
          <a:bodyPr>
            <a:normAutofit fontScale="25000" lnSpcReduction="20000"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9894431" y="7187074"/>
            <a:ext cx="370115" cy="219294"/>
          </a:xfrm>
          <a:prstGeom prst="rect">
            <a:avLst/>
          </a:prstGeom>
        </p:spPr>
        <p:txBody>
          <a:bodyPr/>
          <a:lstStyle/>
          <a:p>
            <a:fld id="{F6F79CA1-B382-4F43-AD32-0B0E11510FDC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653406" y="1637953"/>
            <a:ext cx="8229600" cy="4830763"/>
          </a:xfrm>
          <a:prstGeom prst="rect">
            <a:avLst/>
          </a:prstGeom>
        </p:spPr>
        <p:txBody>
          <a:bodyPr>
            <a:noAutofit/>
          </a:bodyPr>
          <a:lstStyle/>
          <a:p>
            <a:pPr algn="just"/>
            <a:r>
              <a:rPr lang="en-US" sz="2000" b="1" dirty="0"/>
              <a:t>					  </a:t>
            </a:r>
            <a:endParaRPr lang="en-US" b="1" dirty="0"/>
          </a:p>
          <a:p>
            <a:pPr algn="just"/>
            <a:endParaRPr lang="en-US" sz="2000" b="1" dirty="0"/>
          </a:p>
          <a:p>
            <a:pPr algn="just"/>
            <a:endParaRPr lang="en-US" sz="1600" b="1" dirty="0"/>
          </a:p>
          <a:p>
            <a:endParaRPr lang="en-US" sz="1600" dirty="0">
              <a:latin typeface="Century Gothic"/>
              <a:cs typeface="Century Gothic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462294" y="704750"/>
            <a:ext cx="8229600" cy="1143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 defTabSz="457200">
              <a:spcBef>
                <a:spcPct val="0"/>
              </a:spcBef>
            </a:pPr>
            <a:endParaRPr lang="en-US" sz="2400" b="1" noProof="0" dirty="0">
              <a:ea typeface="+mj-ea"/>
              <a:cs typeface="Century Gothic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4607" y="2075079"/>
            <a:ext cx="4809939" cy="178845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2294" y="2512035"/>
            <a:ext cx="3474736" cy="103273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7462" y="4014217"/>
            <a:ext cx="6912768" cy="2392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27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3530" y="973668"/>
            <a:ext cx="8761413" cy="706964"/>
          </a:xfrm>
        </p:spPr>
        <p:txBody>
          <a:bodyPr/>
          <a:lstStyle/>
          <a:p>
            <a:pPr lvl="0" algn="ctr"/>
            <a:r>
              <a:rPr lang="en-US" sz="3000" b="1" u="sng" dirty="0">
                <a:solidFill>
                  <a:schemeClr val="tx1"/>
                </a:solidFill>
                <a:cs typeface="Century Gothic"/>
              </a:rPr>
              <a:t/>
            </a:r>
            <a:br>
              <a:rPr lang="en-US" sz="3000" b="1" u="sng" dirty="0">
                <a:solidFill>
                  <a:schemeClr val="tx1"/>
                </a:solidFill>
                <a:cs typeface="Century Gothic"/>
              </a:rPr>
            </a:br>
            <a:r>
              <a:rPr lang="en-US" sz="3000" b="1" u="sng" dirty="0" smtClean="0">
                <a:solidFill>
                  <a:schemeClr val="tx1"/>
                </a:solidFill>
                <a:cs typeface="Century Gothic"/>
              </a:rPr>
              <a:t/>
            </a:r>
            <a:br>
              <a:rPr lang="en-US" sz="3000" b="1" u="sng" dirty="0" smtClean="0">
                <a:solidFill>
                  <a:schemeClr val="tx1"/>
                </a:solidFill>
                <a:cs typeface="Century Gothic"/>
              </a:rPr>
            </a:br>
            <a:r>
              <a:rPr lang="en-US" sz="3000" b="1" u="sng" dirty="0" smtClean="0">
                <a:cs typeface="Century Gothic"/>
              </a:rPr>
              <a:t>Multiple Logistic Regression </a:t>
            </a:r>
            <a:r>
              <a:rPr lang="en-US" sz="3000" b="1" u="sng" dirty="0">
                <a:cs typeface="Century Gothic"/>
              </a:rPr>
              <a:t>Analysis: </a:t>
            </a:r>
            <a:r>
              <a:rPr lang="en-US" sz="3000" b="1" u="sng" dirty="0"/>
              <a:t>Addiction to Alcohol</a:t>
            </a:r>
            <a:br>
              <a:rPr lang="en-US" sz="3000" b="1" u="sng" dirty="0"/>
            </a:br>
            <a:r>
              <a:rPr lang="en-US" sz="3000" b="1" u="sng" dirty="0">
                <a:cs typeface="Century Gothic"/>
              </a:rPr>
              <a:t>	      </a:t>
            </a:r>
            <a:r>
              <a:rPr lang="en-US" sz="3000" b="1" u="sng" dirty="0" smtClean="0">
                <a:cs typeface="Century Gothic"/>
              </a:rPr>
              <a:t>Principal </a:t>
            </a:r>
            <a:r>
              <a:rPr lang="en-US" sz="3000" b="1" u="sng" dirty="0">
                <a:cs typeface="Century Gothic"/>
              </a:rPr>
              <a:t>Component </a:t>
            </a:r>
            <a:r>
              <a:rPr lang="en-US" sz="3000" b="1" u="sng" dirty="0" smtClean="0">
                <a:cs typeface="Century Gothic"/>
              </a:rPr>
              <a:t>Analysis</a:t>
            </a:r>
            <a:r>
              <a:rPr lang="en-US" sz="3000" b="1" u="sng" dirty="0">
                <a:cs typeface="Century Gothic"/>
              </a:rPr>
              <a:t/>
            </a:r>
            <a:br>
              <a:rPr lang="en-US" sz="3000" b="1" u="sng" dirty="0">
                <a:cs typeface="Century Gothic"/>
              </a:rPr>
            </a:br>
            <a:endParaRPr lang="en-US" sz="3000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/>
          <a:lstStyle/>
          <a:p>
            <a:fld id="{F6F79CA1-B382-4F43-AD32-0B0E11510FDC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96120" y="980728"/>
            <a:ext cx="8229600" cy="4830763"/>
          </a:xfrm>
          <a:prstGeom prst="rect">
            <a:avLst/>
          </a:prstGeom>
        </p:spPr>
        <p:txBody>
          <a:bodyPr>
            <a:noAutofit/>
          </a:bodyPr>
          <a:lstStyle/>
          <a:p>
            <a:pPr algn="just"/>
            <a:r>
              <a:rPr lang="en-US" sz="2000" b="1" dirty="0"/>
              <a:t>					  </a:t>
            </a:r>
            <a:endParaRPr lang="en-US" b="1" dirty="0"/>
          </a:p>
          <a:p>
            <a:pPr algn="just"/>
            <a:endParaRPr lang="en-US" sz="2000" b="1" dirty="0"/>
          </a:p>
          <a:p>
            <a:pPr algn="just"/>
            <a:endParaRPr lang="en-US" sz="1600" b="1" dirty="0"/>
          </a:p>
          <a:p>
            <a:endParaRPr lang="en-US" sz="1600" dirty="0">
              <a:latin typeface="Century Gothic"/>
              <a:cs typeface="Century Gothic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276432" y="47525"/>
            <a:ext cx="8229600" cy="1143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 defTabSz="457200">
              <a:spcBef>
                <a:spcPct val="0"/>
              </a:spcBef>
            </a:pPr>
            <a:endParaRPr lang="en-US" sz="2400" b="1" noProof="0" dirty="0">
              <a:ea typeface="+mj-ea"/>
              <a:cs typeface="Century Gothic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7811" y="2243980"/>
            <a:ext cx="4035858" cy="230425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4954" y="2460004"/>
            <a:ext cx="4658231" cy="187220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384856" y="4524925"/>
                <a:ext cx="8301608" cy="23330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mr-IN" sz="2200" dirty="0" err="1">
                    <a:latin typeface="Verdana" charset="0"/>
                    <a:ea typeface="Verdana" charset="0"/>
                    <a:cs typeface="Verdana" charset="0"/>
                  </a:rPr>
                  <a:t>Logit</a:t>
                </a:r>
                <a:r>
                  <a:rPr lang="mr-IN" sz="2200" dirty="0">
                    <a:latin typeface="Verdana" charset="0"/>
                    <a:ea typeface="Verdana" charset="0"/>
                    <a:cs typeface="Verdana" charset="0"/>
                  </a:rPr>
                  <a:t> = - 1.5718 – 1.2990 compz_1 + 1.7918 compz_2</a:t>
                </a:r>
              </a:p>
              <a:p>
                <a:r>
                  <a:rPr lang="mr-IN" sz="2200" dirty="0"/>
                  <a:t> </a:t>
                </a:r>
              </a:p>
              <a:p>
                <a:r>
                  <a:rPr lang="mr-IN" sz="2200" dirty="0" smtClean="0">
                    <a:latin typeface="Verdana" charset="0"/>
                    <a:ea typeface="Verdana" charset="0"/>
                    <a:cs typeface="Verdana" charset="0"/>
                  </a:rPr>
                  <a:t>P</a:t>
                </a:r>
                <a:r>
                  <a:rPr lang="en-US" sz="2200" dirty="0" smtClean="0">
                    <a:latin typeface="Verdana" charset="0"/>
                    <a:ea typeface="Verdana" charset="0"/>
                    <a:cs typeface="Verdana" charset="0"/>
                  </a:rPr>
                  <a:t> </a:t>
                </a:r>
                <a:r>
                  <a:rPr lang="mr-IN" sz="2200" dirty="0" smtClean="0">
                    <a:latin typeface="Verdana" charset="0"/>
                    <a:ea typeface="Verdana" charset="0"/>
                    <a:cs typeface="Verdana" charset="0"/>
                  </a:rPr>
                  <a:t>(</a:t>
                </a:r>
                <a:r>
                  <a:rPr lang="mr-IN" sz="2200" dirty="0" err="1">
                    <a:latin typeface="Verdana" charset="0"/>
                    <a:ea typeface="Verdana" charset="0"/>
                    <a:cs typeface="Verdana" charset="0"/>
                  </a:rPr>
                  <a:t>alc</a:t>
                </a:r>
                <a:r>
                  <a:rPr lang="mr-IN" sz="2200" dirty="0">
                    <a:latin typeface="Verdana" charset="0"/>
                    <a:ea typeface="Verdana" charset="0"/>
                    <a:cs typeface="Verdana" charset="0"/>
                  </a:rPr>
                  <a:t>=1)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200" i="1">
                            <a:latin typeface="Cambria Math" charset="0"/>
                            <a:ea typeface="Verdana" charset="0"/>
                            <a:cs typeface="Verdana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200" i="1">
                                <a:latin typeface="Cambria Math" charset="0"/>
                                <a:ea typeface="Verdana" charset="0"/>
                                <a:cs typeface="Verdana" charset="0"/>
                              </a:rPr>
                            </m:ctrlPr>
                          </m:sSupPr>
                          <m:e>
                            <m:r>
                              <a:rPr lang="en-US" sz="2200" i="1">
                                <a:latin typeface="Cambria Math" charset="0"/>
                                <a:ea typeface="Verdana" charset="0"/>
                                <a:cs typeface="Verdana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200" i="1">
                                <a:latin typeface="Cambria Math" charset="0"/>
                                <a:ea typeface="Verdana" charset="0"/>
                                <a:cs typeface="Verdana" charset="0"/>
                              </a:rPr>
                              <m:t>−1.5718</m:t>
                            </m:r>
                          </m:sup>
                        </m:sSup>
                      </m:num>
                      <m:den>
                        <m:r>
                          <a:rPr lang="en-US" sz="2200" i="1">
                            <a:latin typeface="Cambria Math" charset="0"/>
                            <a:ea typeface="Verdana" charset="0"/>
                            <a:cs typeface="Verdana" charset="0"/>
                          </a:rPr>
                          <m:t>1+ </m:t>
                        </m:r>
                        <m:sSup>
                          <m:sSupPr>
                            <m:ctrlPr>
                              <a:rPr lang="en-US" sz="2200" i="1">
                                <a:latin typeface="Cambria Math" charset="0"/>
                                <a:ea typeface="Verdana" charset="0"/>
                                <a:cs typeface="Verdana" charset="0"/>
                              </a:rPr>
                            </m:ctrlPr>
                          </m:sSupPr>
                          <m:e>
                            <m:r>
                              <a:rPr lang="en-US" sz="2200" i="1">
                                <a:latin typeface="Cambria Math" charset="0"/>
                                <a:ea typeface="Verdana" charset="0"/>
                                <a:cs typeface="Verdana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200" i="1">
                                <a:latin typeface="Cambria Math" charset="0"/>
                                <a:ea typeface="Verdana" charset="0"/>
                                <a:cs typeface="Verdana" charset="0"/>
                              </a:rPr>
                              <m:t>−1.5718</m:t>
                            </m:r>
                          </m:sup>
                        </m:sSup>
                      </m:den>
                    </m:f>
                  </m:oMath>
                </a14:m>
                <a:r>
                  <a:rPr lang="mr-IN" sz="2200" dirty="0" smtClean="0">
                    <a:latin typeface="Verdana" charset="0"/>
                    <a:ea typeface="Verdana" charset="0"/>
                    <a:cs typeface="Verdana" charset="0"/>
                  </a:rPr>
                  <a:t> </a:t>
                </a:r>
                <a:r>
                  <a:rPr lang="mr-IN" sz="2200" dirty="0">
                    <a:latin typeface="Verdana" charset="0"/>
                    <a:ea typeface="Verdana" charset="0"/>
                    <a:cs typeface="Verdana" charset="0"/>
                  </a:rPr>
                  <a:t>= 0.17 </a:t>
                </a:r>
                <a:r>
                  <a:rPr lang="en-US" sz="2200" dirty="0" smtClean="0">
                    <a:latin typeface="Verdana" charset="0"/>
                    <a:ea typeface="Verdana" charset="0"/>
                    <a:cs typeface="Verdana" charset="0"/>
                  </a:rPr>
                  <a:t> (</a:t>
                </a:r>
                <a:r>
                  <a:rPr lang="en-US" sz="2200" dirty="0">
                    <a:latin typeface="Verdana" charset="0"/>
                    <a:ea typeface="Verdana" charset="0"/>
                    <a:cs typeface="Verdana" charset="0"/>
                  </a:rPr>
                  <a:t>17 %</a:t>
                </a:r>
                <a:r>
                  <a:rPr lang="en-US" sz="2200" dirty="0" smtClean="0">
                    <a:latin typeface="Verdana" charset="0"/>
                    <a:ea typeface="Verdana" charset="0"/>
                    <a:cs typeface="Verdana" charset="0"/>
                  </a:rPr>
                  <a:t>)</a:t>
                </a:r>
              </a:p>
              <a:p>
                <a:endParaRPr lang="en-US" sz="2200" dirty="0"/>
              </a:p>
              <a:p>
                <a:r>
                  <a:rPr lang="en-US" sz="2200" dirty="0" smtClean="0"/>
                  <a:t>			</a:t>
                </a:r>
                <a:endParaRPr lang="mr-IN" sz="2200" dirty="0">
                  <a:latin typeface="Al Nile" charset="-78"/>
                  <a:ea typeface="Al Nile" charset="-78"/>
                  <a:cs typeface="Al Nile" charset="-78"/>
                </a:endParaRPr>
              </a:p>
              <a:p>
                <a:endParaRPr lang="en-US" sz="22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4856" y="4524925"/>
                <a:ext cx="8301608" cy="2333075"/>
              </a:xfrm>
              <a:prstGeom prst="rect">
                <a:avLst/>
              </a:prstGeom>
              <a:blipFill rotWithShape="0">
                <a:blip r:embed="rId4"/>
                <a:stretch>
                  <a:fillRect l="-954" t="-13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51889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/>
          <a:lstStyle/>
          <a:p>
            <a:fld id="{F6F79CA1-B382-4F43-AD32-0B0E11510FDC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92698" y="1087922"/>
            <a:ext cx="8229600" cy="4830763"/>
          </a:xfrm>
          <a:prstGeom prst="rect">
            <a:avLst/>
          </a:prstGeom>
        </p:spPr>
        <p:txBody>
          <a:bodyPr>
            <a:noAutofit/>
          </a:bodyPr>
          <a:lstStyle/>
          <a:p>
            <a:pPr algn="just"/>
            <a:r>
              <a:rPr lang="en-US" sz="2000" b="1" dirty="0"/>
              <a:t>					  </a:t>
            </a:r>
            <a:endParaRPr lang="en-US" b="1" dirty="0"/>
          </a:p>
          <a:p>
            <a:pPr algn="just"/>
            <a:endParaRPr lang="en-US" sz="2000" b="1" dirty="0"/>
          </a:p>
          <a:p>
            <a:pPr algn="just"/>
            <a:endParaRPr lang="en-US" sz="1600" b="1" dirty="0"/>
          </a:p>
          <a:p>
            <a:endParaRPr lang="en-US" sz="1600" dirty="0">
              <a:latin typeface="Century Gothic"/>
              <a:cs typeface="Century Gothic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276432" y="197768"/>
            <a:ext cx="8619458" cy="1143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 defTabSz="457200">
              <a:spcBef>
                <a:spcPct val="0"/>
              </a:spcBef>
            </a:pPr>
            <a:endParaRPr lang="en-US" sz="2400" b="1" noProof="0" dirty="0">
              <a:ea typeface="+mj-ea"/>
              <a:cs typeface="Century Gothic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0755" y="2351176"/>
            <a:ext cx="4035858" cy="230425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595271" y="4589417"/>
                <a:ext cx="8301608" cy="23330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mr-IN" sz="2200" dirty="0" smtClean="0">
                    <a:latin typeface="Verdana" charset="0"/>
                    <a:ea typeface="Verdana" charset="0"/>
                    <a:cs typeface="Verdana" charset="0"/>
                  </a:rPr>
                  <a:t>Logit</a:t>
                </a:r>
                <a:r>
                  <a:rPr lang="mr-IN" sz="2200" dirty="0">
                    <a:latin typeface="Verdana" charset="0"/>
                    <a:ea typeface="Verdana" charset="0"/>
                    <a:cs typeface="Verdana" charset="0"/>
                  </a:rPr>
                  <a:t> = - </a:t>
                </a:r>
                <a:r>
                  <a:rPr lang="mr-IN" sz="2200" dirty="0" smtClean="0">
                    <a:latin typeface="Verdana" charset="0"/>
                    <a:ea typeface="Verdana" charset="0"/>
                    <a:cs typeface="Verdana" charset="0"/>
                  </a:rPr>
                  <a:t>1.</a:t>
                </a:r>
                <a:r>
                  <a:rPr lang="en-US" sz="2200" dirty="0" smtClean="0">
                    <a:latin typeface="Verdana" charset="0"/>
                    <a:ea typeface="Verdana" charset="0"/>
                    <a:cs typeface="Verdana" charset="0"/>
                  </a:rPr>
                  <a:t>3969</a:t>
                </a:r>
                <a:r>
                  <a:rPr lang="mr-IN" sz="2200" dirty="0" smtClean="0">
                    <a:latin typeface="Verdana" charset="0"/>
                    <a:ea typeface="Verdana" charset="0"/>
                    <a:cs typeface="Verdana" charset="0"/>
                  </a:rPr>
                  <a:t> </a:t>
                </a:r>
                <a:r>
                  <a:rPr lang="en-US" sz="2200" dirty="0" smtClean="0">
                    <a:latin typeface="Verdana" charset="0"/>
                    <a:ea typeface="Verdana" charset="0"/>
                    <a:cs typeface="Verdana" charset="0"/>
                  </a:rPr>
                  <a:t>+ 0.0812</a:t>
                </a:r>
                <a:r>
                  <a:rPr lang="mr-IN" sz="2200" dirty="0" smtClean="0">
                    <a:latin typeface="Verdana" charset="0"/>
                    <a:ea typeface="Verdana" charset="0"/>
                    <a:cs typeface="Verdana" charset="0"/>
                  </a:rPr>
                  <a:t>compz_1 –</a:t>
                </a:r>
                <a:r>
                  <a:rPr lang="en-US" sz="2200" dirty="0" smtClean="0">
                    <a:latin typeface="Verdana" charset="0"/>
                    <a:ea typeface="Verdana" charset="0"/>
                    <a:cs typeface="Verdana" charset="0"/>
                  </a:rPr>
                  <a:t> 0.7634</a:t>
                </a:r>
                <a:r>
                  <a:rPr lang="mr-IN" sz="2200" dirty="0" smtClean="0">
                    <a:latin typeface="Verdana" charset="0"/>
                    <a:ea typeface="Verdana" charset="0"/>
                    <a:cs typeface="Verdana" charset="0"/>
                  </a:rPr>
                  <a:t> </a:t>
                </a:r>
                <a:r>
                  <a:rPr lang="mr-IN" sz="2200" dirty="0">
                    <a:latin typeface="Verdana" charset="0"/>
                    <a:ea typeface="Verdana" charset="0"/>
                    <a:cs typeface="Verdana" charset="0"/>
                  </a:rPr>
                  <a:t>compz_2</a:t>
                </a:r>
              </a:p>
              <a:p>
                <a:r>
                  <a:rPr lang="mr-IN" sz="2200" dirty="0"/>
                  <a:t> </a:t>
                </a:r>
              </a:p>
              <a:p>
                <a:r>
                  <a:rPr lang="mr-IN" sz="2200" dirty="0" err="1" smtClean="0">
                    <a:latin typeface="Verdana" charset="0"/>
                    <a:ea typeface="Verdana" charset="0"/>
                    <a:cs typeface="Verdana" charset="0"/>
                  </a:rPr>
                  <a:t>P</a:t>
                </a:r>
                <a:r>
                  <a:rPr lang="en-US" sz="2200" dirty="0" smtClean="0">
                    <a:latin typeface="Verdana" charset="0"/>
                    <a:ea typeface="Verdana" charset="0"/>
                    <a:cs typeface="Verdana" charset="0"/>
                  </a:rPr>
                  <a:t> </a:t>
                </a:r>
                <a:r>
                  <a:rPr lang="mr-IN" sz="2200" dirty="0" smtClean="0">
                    <a:latin typeface="Verdana" charset="0"/>
                    <a:ea typeface="Verdana" charset="0"/>
                    <a:cs typeface="Verdana" charset="0"/>
                  </a:rPr>
                  <a:t>(</a:t>
                </a:r>
                <a:r>
                  <a:rPr lang="en-US" sz="2200" dirty="0" smtClean="0">
                    <a:latin typeface="Verdana" charset="0"/>
                    <a:ea typeface="Verdana" charset="0"/>
                    <a:cs typeface="Verdana" charset="0"/>
                  </a:rPr>
                  <a:t>mar</a:t>
                </a:r>
                <a:r>
                  <a:rPr lang="mr-IN" sz="2200" dirty="0" smtClean="0">
                    <a:latin typeface="Verdana" charset="0"/>
                    <a:ea typeface="Verdana" charset="0"/>
                    <a:cs typeface="Verdana" charset="0"/>
                  </a:rPr>
                  <a:t>=1</a:t>
                </a:r>
                <a:r>
                  <a:rPr lang="mr-IN" sz="2200" dirty="0">
                    <a:latin typeface="Verdana" charset="0"/>
                    <a:ea typeface="Verdana" charset="0"/>
                    <a:cs typeface="Verdana" charset="0"/>
                  </a:rPr>
                  <a:t>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200" i="1">
                            <a:latin typeface="Cambria Math" charset="0"/>
                            <a:ea typeface="Verdana" charset="0"/>
                            <a:cs typeface="Verdana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200" i="1">
                                <a:latin typeface="Cambria Math" charset="0"/>
                                <a:ea typeface="Verdana" charset="0"/>
                                <a:cs typeface="Verdana" charset="0"/>
                              </a:rPr>
                            </m:ctrlPr>
                          </m:sSupPr>
                          <m:e>
                            <m:r>
                              <a:rPr lang="en-US" sz="2200" i="1">
                                <a:latin typeface="Cambria Math" charset="0"/>
                                <a:ea typeface="Verdana" charset="0"/>
                                <a:cs typeface="Verdana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200" b="0" i="1" smtClean="0">
                                <a:latin typeface="Cambria Math" charset="0"/>
                                <a:ea typeface="Verdana" charset="0"/>
                                <a:cs typeface="Verdana" charset="0"/>
                              </a:rPr>
                              <m:t>−1.3969</m:t>
                            </m:r>
                          </m:sup>
                        </m:sSup>
                      </m:num>
                      <m:den>
                        <m:r>
                          <a:rPr lang="en-US" sz="2200" i="1">
                            <a:latin typeface="Cambria Math" charset="0"/>
                            <a:ea typeface="Verdana" charset="0"/>
                            <a:cs typeface="Verdana" charset="0"/>
                          </a:rPr>
                          <m:t>1+ </m:t>
                        </m:r>
                        <m:sSup>
                          <m:sSupPr>
                            <m:ctrlPr>
                              <a:rPr lang="en-US" sz="2200" i="1">
                                <a:latin typeface="Cambria Math" charset="0"/>
                                <a:ea typeface="Verdana" charset="0"/>
                                <a:cs typeface="Verdana" charset="0"/>
                              </a:rPr>
                            </m:ctrlPr>
                          </m:sSupPr>
                          <m:e>
                            <m:r>
                              <a:rPr lang="en-US" sz="2200" i="1">
                                <a:latin typeface="Cambria Math" charset="0"/>
                                <a:ea typeface="Verdana" charset="0"/>
                                <a:cs typeface="Verdana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200" b="0" i="1" smtClean="0">
                                <a:latin typeface="Cambria Math" charset="0"/>
                                <a:ea typeface="Verdana" charset="0"/>
                                <a:cs typeface="Verdana" charset="0"/>
                              </a:rPr>
                              <m:t>−1.3969</m:t>
                            </m:r>
                          </m:sup>
                        </m:sSup>
                      </m:den>
                    </m:f>
                  </m:oMath>
                </a14:m>
                <a:r>
                  <a:rPr lang="mr-IN" sz="2200" dirty="0" smtClean="0">
                    <a:latin typeface="Verdana" charset="0"/>
                    <a:ea typeface="Verdana" charset="0"/>
                    <a:cs typeface="Verdana" charset="0"/>
                  </a:rPr>
                  <a:t> </a:t>
                </a:r>
                <a:r>
                  <a:rPr lang="mr-IN" sz="2200" dirty="0">
                    <a:latin typeface="Verdana" charset="0"/>
                    <a:ea typeface="Verdana" charset="0"/>
                    <a:cs typeface="Verdana" charset="0"/>
                  </a:rPr>
                  <a:t>= </a:t>
                </a:r>
                <a:r>
                  <a:rPr lang="mr-IN" sz="2200" dirty="0" smtClean="0">
                    <a:latin typeface="Verdana" charset="0"/>
                    <a:ea typeface="Verdana" charset="0"/>
                    <a:cs typeface="Verdana" charset="0"/>
                  </a:rPr>
                  <a:t>0.</a:t>
                </a:r>
                <a:r>
                  <a:rPr lang="en-US" sz="2200" dirty="0" smtClean="0">
                    <a:latin typeface="Verdana" charset="0"/>
                    <a:ea typeface="Verdana" charset="0"/>
                    <a:cs typeface="Verdana" charset="0"/>
                  </a:rPr>
                  <a:t>20</a:t>
                </a:r>
                <a:r>
                  <a:rPr lang="mr-IN" sz="2200" dirty="0" smtClean="0">
                    <a:latin typeface="Verdana" charset="0"/>
                    <a:ea typeface="Verdana" charset="0"/>
                    <a:cs typeface="Verdana" charset="0"/>
                  </a:rPr>
                  <a:t> </a:t>
                </a:r>
                <a:r>
                  <a:rPr lang="en-US" sz="2200" dirty="0" smtClean="0">
                    <a:latin typeface="Verdana" charset="0"/>
                    <a:ea typeface="Verdana" charset="0"/>
                    <a:cs typeface="Verdana" charset="0"/>
                  </a:rPr>
                  <a:t> (20 </a:t>
                </a:r>
                <a:r>
                  <a:rPr lang="en-US" sz="2200" dirty="0">
                    <a:latin typeface="Verdana" charset="0"/>
                    <a:ea typeface="Verdana" charset="0"/>
                    <a:cs typeface="Verdana" charset="0"/>
                  </a:rPr>
                  <a:t>%</a:t>
                </a:r>
                <a:r>
                  <a:rPr lang="en-US" sz="2200" dirty="0" smtClean="0">
                    <a:latin typeface="Verdana" charset="0"/>
                    <a:ea typeface="Verdana" charset="0"/>
                    <a:cs typeface="Verdana" charset="0"/>
                  </a:rPr>
                  <a:t>)</a:t>
                </a:r>
              </a:p>
              <a:p>
                <a:endParaRPr lang="en-US" sz="2200" dirty="0"/>
              </a:p>
              <a:p>
                <a:r>
                  <a:rPr lang="en-US" sz="2200" dirty="0" smtClean="0"/>
                  <a:t>			</a:t>
                </a:r>
                <a:endParaRPr lang="mr-IN" sz="2200" dirty="0">
                  <a:latin typeface="Al Nile" charset="-78"/>
                  <a:ea typeface="Al Nile" charset="-78"/>
                  <a:cs typeface="Al Nile" charset="-78"/>
                </a:endParaRPr>
              </a:p>
              <a:p>
                <a:endParaRPr lang="en-US" sz="22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5271" y="4589417"/>
                <a:ext cx="8301608" cy="2333075"/>
              </a:xfrm>
              <a:prstGeom prst="rect">
                <a:avLst/>
              </a:prstGeom>
              <a:blipFill rotWithShape="0">
                <a:blip r:embed="rId3"/>
                <a:stretch>
                  <a:fillRect l="-954" t="-15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4954" y="2351176"/>
            <a:ext cx="4436395" cy="172819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968204" y="602104"/>
            <a:ext cx="988604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spcBef>
                <a:spcPct val="0"/>
              </a:spcBef>
            </a:pPr>
            <a:r>
              <a:rPr lang="en-US" sz="3000" b="1" u="sng" dirty="0">
                <a:solidFill>
                  <a:schemeClr val="bg1"/>
                </a:solidFill>
                <a:cs typeface="Century Gothic"/>
              </a:rPr>
              <a:t/>
            </a:r>
            <a:br>
              <a:rPr lang="en-US" sz="3000" b="1" u="sng" dirty="0">
                <a:solidFill>
                  <a:schemeClr val="bg1"/>
                </a:solidFill>
                <a:cs typeface="Century Gothic"/>
              </a:rPr>
            </a:br>
            <a:r>
              <a:rPr lang="en-US" sz="3000" b="1" u="sng" dirty="0">
                <a:solidFill>
                  <a:schemeClr val="bg1"/>
                </a:solidFill>
                <a:cs typeface="Century Gothic"/>
              </a:rPr>
              <a:t>Multiple Regression Analysis: </a:t>
            </a:r>
            <a:r>
              <a:rPr lang="en-US" sz="3000" b="1" u="sng" dirty="0">
                <a:solidFill>
                  <a:schemeClr val="bg1"/>
                </a:solidFill>
              </a:rPr>
              <a:t>Addiction to Marijuana</a:t>
            </a:r>
          </a:p>
          <a:p>
            <a:pPr lvl="0">
              <a:spcBef>
                <a:spcPct val="0"/>
              </a:spcBef>
            </a:pPr>
            <a:r>
              <a:rPr lang="en-US" sz="3000" b="1" dirty="0">
                <a:solidFill>
                  <a:schemeClr val="bg1"/>
                </a:solidFill>
                <a:cs typeface="Century Gothic"/>
              </a:rPr>
              <a:t>	               </a:t>
            </a:r>
            <a:r>
              <a:rPr lang="en-US" sz="3000" b="1" u="sng" dirty="0">
                <a:solidFill>
                  <a:schemeClr val="bg1"/>
                </a:solidFill>
                <a:cs typeface="Century Gothic"/>
              </a:rPr>
              <a:t>Principal Component Analysis </a:t>
            </a:r>
          </a:p>
        </p:txBody>
      </p:sp>
    </p:spTree>
    <p:extLst>
      <p:ext uri="{BB962C8B-B14F-4D97-AF65-F5344CB8AC3E}">
        <p14:creationId xmlns:p14="http://schemas.microsoft.com/office/powerpoint/2010/main" val="1323985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algn="ctr"/>
            <a:r>
              <a:rPr lang="en-US" sz="3000" b="1" u="sng" dirty="0">
                <a:solidFill>
                  <a:schemeClr val="tx1"/>
                </a:solidFill>
                <a:cs typeface="Century Gothic"/>
              </a:rPr>
              <a:t/>
            </a:r>
            <a:br>
              <a:rPr lang="en-US" sz="3000" b="1" u="sng" dirty="0">
                <a:solidFill>
                  <a:schemeClr val="tx1"/>
                </a:solidFill>
                <a:cs typeface="Century Gothic"/>
              </a:rPr>
            </a:br>
            <a:r>
              <a:rPr lang="en-US" sz="3000" b="1" u="sng" dirty="0">
                <a:cs typeface="Century Gothic"/>
              </a:rPr>
              <a:t>Multiple Regression Analysis: </a:t>
            </a:r>
            <a:r>
              <a:rPr lang="en-US" sz="3000" b="1" u="sng" dirty="0"/>
              <a:t>Addiction to Cocaine</a:t>
            </a:r>
            <a:br>
              <a:rPr lang="en-US" sz="3000" b="1" u="sng" dirty="0"/>
            </a:br>
            <a:r>
              <a:rPr lang="en-US" sz="3000" b="1" dirty="0">
                <a:cs typeface="Century Gothic"/>
              </a:rPr>
              <a:t>	               </a:t>
            </a:r>
            <a:r>
              <a:rPr lang="en-US" sz="3000" b="1" u="sng" dirty="0">
                <a:cs typeface="Century Gothic"/>
              </a:rPr>
              <a:t>Principal Component Analysis </a:t>
            </a:r>
            <a:br>
              <a:rPr lang="en-US" sz="3000" b="1" u="sng" dirty="0">
                <a:cs typeface="Century Gothic"/>
              </a:rPr>
            </a:br>
            <a:endParaRPr lang="en-US" sz="3000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/>
          <a:lstStyle/>
          <a:p>
            <a:fld id="{F6F79CA1-B382-4F43-AD32-0B0E11510FDC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67544" y="980728"/>
            <a:ext cx="8229600" cy="4830763"/>
          </a:xfrm>
          <a:prstGeom prst="rect">
            <a:avLst/>
          </a:prstGeom>
        </p:spPr>
        <p:txBody>
          <a:bodyPr>
            <a:noAutofit/>
          </a:bodyPr>
          <a:lstStyle/>
          <a:p>
            <a:pPr algn="just"/>
            <a:r>
              <a:rPr lang="en-US" sz="2000" b="1" dirty="0"/>
              <a:t>					  </a:t>
            </a:r>
            <a:endParaRPr lang="en-US" b="1" dirty="0"/>
          </a:p>
          <a:p>
            <a:pPr algn="just"/>
            <a:endParaRPr lang="en-US" sz="2000" b="1" dirty="0"/>
          </a:p>
          <a:p>
            <a:pPr algn="just"/>
            <a:endParaRPr lang="en-US" sz="1600" b="1" dirty="0"/>
          </a:p>
          <a:p>
            <a:endParaRPr lang="en-US" sz="1600" dirty="0">
              <a:latin typeface="Century Gothic"/>
              <a:cs typeface="Century Gothic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0640" y="2277752"/>
            <a:ext cx="4035858" cy="230425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179015" y="4678847"/>
                <a:ext cx="8301608" cy="23330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mr-IN" sz="2200" dirty="0" smtClean="0">
                    <a:latin typeface="Verdana" charset="0"/>
                    <a:ea typeface="Verdana" charset="0"/>
                    <a:cs typeface="Verdana" charset="0"/>
                  </a:rPr>
                  <a:t>Logit</a:t>
                </a:r>
                <a:r>
                  <a:rPr lang="mr-IN" sz="2200" dirty="0">
                    <a:latin typeface="Verdana" charset="0"/>
                    <a:ea typeface="Verdana" charset="0"/>
                    <a:cs typeface="Verdana" charset="0"/>
                  </a:rPr>
                  <a:t> = - </a:t>
                </a:r>
                <a:r>
                  <a:rPr lang="mr-IN" sz="2200" dirty="0" smtClean="0">
                    <a:latin typeface="Verdana" charset="0"/>
                    <a:ea typeface="Verdana" charset="0"/>
                    <a:cs typeface="Verdana" charset="0"/>
                  </a:rPr>
                  <a:t>1.</a:t>
                </a:r>
                <a:r>
                  <a:rPr lang="en-US" sz="2200" dirty="0" smtClean="0">
                    <a:latin typeface="Verdana" charset="0"/>
                    <a:ea typeface="Verdana" charset="0"/>
                    <a:cs typeface="Verdana" charset="0"/>
                  </a:rPr>
                  <a:t>3233</a:t>
                </a:r>
                <a:r>
                  <a:rPr lang="mr-IN" sz="2200" dirty="0" smtClean="0">
                    <a:latin typeface="Verdana" charset="0"/>
                    <a:ea typeface="Verdana" charset="0"/>
                    <a:cs typeface="Verdana" charset="0"/>
                  </a:rPr>
                  <a:t> </a:t>
                </a:r>
                <a:r>
                  <a:rPr lang="en-US" sz="2200" dirty="0" smtClean="0">
                    <a:latin typeface="Verdana" charset="0"/>
                    <a:ea typeface="Verdana" charset="0"/>
                    <a:cs typeface="Verdana" charset="0"/>
                  </a:rPr>
                  <a:t>+ 0.6180 </a:t>
                </a:r>
                <a:r>
                  <a:rPr lang="mr-IN" sz="2200" dirty="0" smtClean="0">
                    <a:latin typeface="Verdana" charset="0"/>
                    <a:ea typeface="Verdana" charset="0"/>
                    <a:cs typeface="Verdana" charset="0"/>
                  </a:rPr>
                  <a:t>compz_1 –</a:t>
                </a:r>
                <a:r>
                  <a:rPr lang="en-US" sz="2200" dirty="0">
                    <a:latin typeface="Verdana" charset="0"/>
                    <a:ea typeface="Verdana" charset="0"/>
                    <a:cs typeface="Verdana" charset="0"/>
                  </a:rPr>
                  <a:t> </a:t>
                </a:r>
                <a:r>
                  <a:rPr lang="en-US" sz="2200" dirty="0" smtClean="0">
                    <a:latin typeface="Verdana" charset="0"/>
                    <a:ea typeface="Verdana" charset="0"/>
                    <a:cs typeface="Verdana" charset="0"/>
                  </a:rPr>
                  <a:t>1.3344</a:t>
                </a:r>
                <a:r>
                  <a:rPr lang="mr-IN" sz="2200" dirty="0" smtClean="0">
                    <a:latin typeface="Verdana" charset="0"/>
                    <a:ea typeface="Verdana" charset="0"/>
                    <a:cs typeface="Verdana" charset="0"/>
                  </a:rPr>
                  <a:t> </a:t>
                </a:r>
                <a:r>
                  <a:rPr lang="mr-IN" sz="2200" dirty="0">
                    <a:latin typeface="Verdana" charset="0"/>
                    <a:ea typeface="Verdana" charset="0"/>
                    <a:cs typeface="Verdana" charset="0"/>
                  </a:rPr>
                  <a:t>compz_2</a:t>
                </a:r>
              </a:p>
              <a:p>
                <a:r>
                  <a:rPr lang="mr-IN" sz="2200" dirty="0"/>
                  <a:t> </a:t>
                </a:r>
              </a:p>
              <a:p>
                <a:r>
                  <a:rPr lang="mr-IN" sz="2200" dirty="0" err="1" smtClean="0">
                    <a:latin typeface="Verdana" charset="0"/>
                    <a:ea typeface="Verdana" charset="0"/>
                    <a:cs typeface="Verdana" charset="0"/>
                  </a:rPr>
                  <a:t>P</a:t>
                </a:r>
                <a:r>
                  <a:rPr lang="en-US" sz="2200" dirty="0" smtClean="0">
                    <a:latin typeface="Verdana" charset="0"/>
                    <a:ea typeface="Verdana" charset="0"/>
                    <a:cs typeface="Verdana" charset="0"/>
                  </a:rPr>
                  <a:t> </a:t>
                </a:r>
                <a:r>
                  <a:rPr lang="mr-IN" sz="2200" dirty="0" smtClean="0">
                    <a:latin typeface="Verdana" charset="0"/>
                    <a:ea typeface="Verdana" charset="0"/>
                    <a:cs typeface="Verdana" charset="0"/>
                  </a:rPr>
                  <a:t>(</a:t>
                </a:r>
                <a:r>
                  <a:rPr lang="en-US" sz="2200" dirty="0" err="1" smtClean="0">
                    <a:latin typeface="Verdana" charset="0"/>
                    <a:ea typeface="Verdana" charset="0"/>
                    <a:cs typeface="Verdana" charset="0"/>
                  </a:rPr>
                  <a:t>coc</a:t>
                </a:r>
                <a:r>
                  <a:rPr lang="mr-IN" sz="2200" dirty="0" smtClean="0">
                    <a:latin typeface="Verdana" charset="0"/>
                    <a:ea typeface="Verdana" charset="0"/>
                    <a:cs typeface="Verdana" charset="0"/>
                  </a:rPr>
                  <a:t>=1</a:t>
                </a:r>
                <a:r>
                  <a:rPr lang="mr-IN" sz="2200" dirty="0">
                    <a:latin typeface="Verdana" charset="0"/>
                    <a:ea typeface="Verdana" charset="0"/>
                    <a:cs typeface="Verdana" charset="0"/>
                  </a:rPr>
                  <a:t>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200" i="1">
                            <a:latin typeface="Cambria Math" charset="0"/>
                            <a:ea typeface="Verdana" charset="0"/>
                            <a:cs typeface="Verdana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200" i="1">
                                <a:latin typeface="Cambria Math" charset="0"/>
                                <a:ea typeface="Verdana" charset="0"/>
                                <a:cs typeface="Verdana" charset="0"/>
                              </a:rPr>
                            </m:ctrlPr>
                          </m:sSupPr>
                          <m:e>
                            <m:r>
                              <a:rPr lang="en-US" sz="2200" i="1">
                                <a:latin typeface="Cambria Math" charset="0"/>
                                <a:ea typeface="Verdana" charset="0"/>
                                <a:cs typeface="Verdana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200" b="0" i="1" smtClean="0">
                                <a:latin typeface="Cambria Math" charset="0"/>
                                <a:ea typeface="Verdana" charset="0"/>
                                <a:cs typeface="Verdana" charset="0"/>
                              </a:rPr>
                              <m:t>−1.3233</m:t>
                            </m:r>
                          </m:sup>
                        </m:sSup>
                      </m:num>
                      <m:den>
                        <m:r>
                          <a:rPr lang="en-US" sz="2200" i="1">
                            <a:latin typeface="Cambria Math" charset="0"/>
                            <a:ea typeface="Verdana" charset="0"/>
                            <a:cs typeface="Verdana" charset="0"/>
                          </a:rPr>
                          <m:t>1+ </m:t>
                        </m:r>
                        <m:sSup>
                          <m:sSupPr>
                            <m:ctrlPr>
                              <a:rPr lang="en-US" sz="2200" i="1">
                                <a:latin typeface="Cambria Math" charset="0"/>
                                <a:ea typeface="Verdana" charset="0"/>
                                <a:cs typeface="Verdana" charset="0"/>
                              </a:rPr>
                            </m:ctrlPr>
                          </m:sSupPr>
                          <m:e>
                            <m:r>
                              <a:rPr lang="en-US" sz="2200" i="1">
                                <a:latin typeface="Cambria Math" charset="0"/>
                                <a:ea typeface="Verdana" charset="0"/>
                                <a:cs typeface="Verdana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200" b="0" i="1" smtClean="0">
                                <a:latin typeface="Cambria Math" charset="0"/>
                                <a:ea typeface="Verdana" charset="0"/>
                                <a:cs typeface="Verdana" charset="0"/>
                              </a:rPr>
                              <m:t>−1.3233</m:t>
                            </m:r>
                          </m:sup>
                        </m:sSup>
                      </m:den>
                    </m:f>
                  </m:oMath>
                </a14:m>
                <a:r>
                  <a:rPr lang="mr-IN" sz="2200" dirty="0" smtClean="0">
                    <a:latin typeface="Verdana" charset="0"/>
                    <a:ea typeface="Verdana" charset="0"/>
                    <a:cs typeface="Verdana" charset="0"/>
                  </a:rPr>
                  <a:t> </a:t>
                </a:r>
                <a:r>
                  <a:rPr lang="mr-IN" sz="2200" dirty="0">
                    <a:latin typeface="Verdana" charset="0"/>
                    <a:ea typeface="Verdana" charset="0"/>
                    <a:cs typeface="Verdana" charset="0"/>
                  </a:rPr>
                  <a:t>= </a:t>
                </a:r>
                <a:r>
                  <a:rPr lang="mr-IN" sz="2200" dirty="0" smtClean="0">
                    <a:latin typeface="Verdana" charset="0"/>
                    <a:ea typeface="Verdana" charset="0"/>
                    <a:cs typeface="Verdana" charset="0"/>
                  </a:rPr>
                  <a:t>0.</a:t>
                </a:r>
                <a:r>
                  <a:rPr lang="en-US" sz="2200" dirty="0" smtClean="0">
                    <a:latin typeface="Verdana" charset="0"/>
                    <a:ea typeface="Verdana" charset="0"/>
                    <a:cs typeface="Verdana" charset="0"/>
                  </a:rPr>
                  <a:t>21</a:t>
                </a:r>
                <a:r>
                  <a:rPr lang="mr-IN" sz="2200" dirty="0" smtClean="0">
                    <a:latin typeface="Verdana" charset="0"/>
                    <a:ea typeface="Verdana" charset="0"/>
                    <a:cs typeface="Verdana" charset="0"/>
                  </a:rPr>
                  <a:t> </a:t>
                </a:r>
                <a:r>
                  <a:rPr lang="en-US" sz="2200" dirty="0" smtClean="0">
                    <a:latin typeface="Verdana" charset="0"/>
                    <a:ea typeface="Verdana" charset="0"/>
                    <a:cs typeface="Verdana" charset="0"/>
                  </a:rPr>
                  <a:t> (21 </a:t>
                </a:r>
                <a:r>
                  <a:rPr lang="en-US" sz="2200" dirty="0">
                    <a:latin typeface="Verdana" charset="0"/>
                    <a:ea typeface="Verdana" charset="0"/>
                    <a:cs typeface="Verdana" charset="0"/>
                  </a:rPr>
                  <a:t>%</a:t>
                </a:r>
                <a:r>
                  <a:rPr lang="en-US" sz="2200" dirty="0" smtClean="0">
                    <a:latin typeface="Verdana" charset="0"/>
                    <a:ea typeface="Verdana" charset="0"/>
                    <a:cs typeface="Verdana" charset="0"/>
                  </a:rPr>
                  <a:t>)</a:t>
                </a:r>
              </a:p>
              <a:p>
                <a:endParaRPr lang="en-US" sz="2200" dirty="0"/>
              </a:p>
              <a:p>
                <a:r>
                  <a:rPr lang="en-US" sz="2200" dirty="0" smtClean="0"/>
                  <a:t>			</a:t>
                </a:r>
                <a:endParaRPr lang="mr-IN" sz="2200" dirty="0">
                  <a:latin typeface="Al Nile" charset="-78"/>
                  <a:ea typeface="Al Nile" charset="-78"/>
                  <a:cs typeface="Al Nile" charset="-78"/>
                </a:endParaRPr>
              </a:p>
              <a:p>
                <a:endParaRPr lang="en-US" sz="22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9015" y="4678847"/>
                <a:ext cx="8301608" cy="2333075"/>
              </a:xfrm>
              <a:prstGeom prst="rect">
                <a:avLst/>
              </a:prstGeom>
              <a:blipFill rotWithShape="0">
                <a:blip r:embed="rId3"/>
                <a:stretch>
                  <a:fillRect l="-954" t="-1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4384" y="2382316"/>
            <a:ext cx="4689515" cy="1786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531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algn="ctr"/>
            <a:r>
              <a:rPr lang="en-US" sz="3000" b="1" u="sng" dirty="0">
                <a:solidFill>
                  <a:schemeClr val="tx1"/>
                </a:solidFill>
                <a:cs typeface="Century Gothic"/>
              </a:rPr>
              <a:t/>
            </a:r>
            <a:br>
              <a:rPr lang="en-US" sz="3000" b="1" u="sng" dirty="0">
                <a:solidFill>
                  <a:schemeClr val="tx1"/>
                </a:solidFill>
                <a:cs typeface="Century Gothic"/>
              </a:rPr>
            </a:br>
            <a:r>
              <a:rPr lang="en-US" sz="3000" b="1" u="sng" dirty="0">
                <a:cs typeface="Century Gothic"/>
              </a:rPr>
              <a:t>Multiple Regression Analysis: </a:t>
            </a:r>
            <a:r>
              <a:rPr lang="en-US" sz="3000" b="1" u="sng" dirty="0"/>
              <a:t>Addiction to Heroine</a:t>
            </a:r>
            <a:br>
              <a:rPr lang="en-US" sz="3000" b="1" u="sng" dirty="0"/>
            </a:br>
            <a:r>
              <a:rPr lang="en-US" sz="3000" b="1" dirty="0">
                <a:cs typeface="Century Gothic"/>
              </a:rPr>
              <a:t>	               </a:t>
            </a:r>
            <a:r>
              <a:rPr lang="en-US" sz="3000" b="1" u="sng" dirty="0">
                <a:cs typeface="Century Gothic"/>
              </a:rPr>
              <a:t>Principal Component Analysis </a:t>
            </a:r>
            <a:br>
              <a:rPr lang="en-US" sz="3000" b="1" u="sng" dirty="0">
                <a:cs typeface="Century Gothic"/>
              </a:rPr>
            </a:br>
            <a:endParaRPr lang="en-US" sz="3000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/>
          <a:lstStyle/>
          <a:p>
            <a:fld id="{F6F79CA1-B382-4F43-AD32-0B0E11510FDC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67544" y="980728"/>
            <a:ext cx="8229600" cy="4830763"/>
          </a:xfrm>
          <a:prstGeom prst="rect">
            <a:avLst/>
          </a:prstGeom>
        </p:spPr>
        <p:txBody>
          <a:bodyPr>
            <a:noAutofit/>
          </a:bodyPr>
          <a:lstStyle/>
          <a:p>
            <a:pPr algn="just"/>
            <a:r>
              <a:rPr lang="en-US" sz="2000" b="1" dirty="0"/>
              <a:t>					  </a:t>
            </a:r>
            <a:endParaRPr lang="en-US" b="1" dirty="0"/>
          </a:p>
          <a:p>
            <a:pPr algn="just"/>
            <a:endParaRPr lang="en-US" sz="2000" b="1" dirty="0"/>
          </a:p>
          <a:p>
            <a:pPr algn="just"/>
            <a:endParaRPr lang="en-US" sz="1600" b="1" dirty="0"/>
          </a:p>
          <a:p>
            <a:endParaRPr lang="en-US" sz="1600" dirty="0">
              <a:latin typeface="Century Gothic"/>
              <a:cs typeface="Century Gothic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4755" y="2226732"/>
            <a:ext cx="4035858" cy="230425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416979" y="4609593"/>
                <a:ext cx="8301608" cy="23330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mr-IN" sz="2200" dirty="0" smtClean="0">
                    <a:latin typeface="Verdana" charset="0"/>
                    <a:ea typeface="Verdana" charset="0"/>
                    <a:cs typeface="Verdana" charset="0"/>
                  </a:rPr>
                  <a:t>Logit</a:t>
                </a:r>
                <a:r>
                  <a:rPr lang="mr-IN" sz="2200" dirty="0">
                    <a:latin typeface="Verdana" charset="0"/>
                    <a:ea typeface="Verdana" charset="0"/>
                    <a:cs typeface="Verdana" charset="0"/>
                  </a:rPr>
                  <a:t> = - </a:t>
                </a:r>
                <a:r>
                  <a:rPr lang="mr-IN" sz="2200" dirty="0" smtClean="0">
                    <a:latin typeface="Verdana" charset="0"/>
                    <a:ea typeface="Verdana" charset="0"/>
                    <a:cs typeface="Verdana" charset="0"/>
                  </a:rPr>
                  <a:t>1.</a:t>
                </a:r>
                <a:r>
                  <a:rPr lang="en-US" sz="2200" dirty="0" smtClean="0">
                    <a:latin typeface="Verdana" charset="0"/>
                    <a:ea typeface="Verdana" charset="0"/>
                    <a:cs typeface="Verdana" charset="0"/>
                  </a:rPr>
                  <a:t>6759</a:t>
                </a:r>
                <a:r>
                  <a:rPr lang="mr-IN" sz="2200" dirty="0" smtClean="0">
                    <a:latin typeface="Verdana" charset="0"/>
                    <a:ea typeface="Verdana" charset="0"/>
                    <a:cs typeface="Verdana" charset="0"/>
                  </a:rPr>
                  <a:t> </a:t>
                </a:r>
                <a:r>
                  <a:rPr lang="en-US" sz="2200" dirty="0" smtClean="0">
                    <a:latin typeface="Verdana" charset="0"/>
                    <a:ea typeface="Verdana" charset="0"/>
                    <a:cs typeface="Verdana" charset="0"/>
                  </a:rPr>
                  <a:t>+ 1.3101 </a:t>
                </a:r>
                <a:r>
                  <a:rPr lang="mr-IN" sz="2200" dirty="0" smtClean="0">
                    <a:latin typeface="Verdana" charset="0"/>
                    <a:ea typeface="Verdana" charset="0"/>
                    <a:cs typeface="Verdana" charset="0"/>
                  </a:rPr>
                  <a:t>compz_1 –</a:t>
                </a:r>
                <a:r>
                  <a:rPr lang="en-US" sz="2200" dirty="0">
                    <a:latin typeface="Verdana" charset="0"/>
                    <a:ea typeface="Verdana" charset="0"/>
                    <a:cs typeface="Verdana" charset="0"/>
                  </a:rPr>
                  <a:t> </a:t>
                </a:r>
                <a:r>
                  <a:rPr lang="en-US" sz="2200" dirty="0" smtClean="0">
                    <a:latin typeface="Verdana" charset="0"/>
                    <a:ea typeface="Verdana" charset="0"/>
                    <a:cs typeface="Verdana" charset="0"/>
                  </a:rPr>
                  <a:t>1.2300</a:t>
                </a:r>
                <a:r>
                  <a:rPr lang="mr-IN" sz="2200" dirty="0" smtClean="0">
                    <a:latin typeface="Verdana" charset="0"/>
                    <a:ea typeface="Verdana" charset="0"/>
                    <a:cs typeface="Verdana" charset="0"/>
                  </a:rPr>
                  <a:t> </a:t>
                </a:r>
                <a:r>
                  <a:rPr lang="mr-IN" sz="2200" dirty="0">
                    <a:latin typeface="Verdana" charset="0"/>
                    <a:ea typeface="Verdana" charset="0"/>
                    <a:cs typeface="Verdana" charset="0"/>
                  </a:rPr>
                  <a:t>compz_2</a:t>
                </a:r>
              </a:p>
              <a:p>
                <a:r>
                  <a:rPr lang="mr-IN" sz="2200" dirty="0"/>
                  <a:t> </a:t>
                </a:r>
              </a:p>
              <a:p>
                <a:r>
                  <a:rPr lang="mr-IN" sz="2200" dirty="0" err="1" smtClean="0">
                    <a:latin typeface="Verdana" charset="0"/>
                    <a:ea typeface="Verdana" charset="0"/>
                    <a:cs typeface="Verdana" charset="0"/>
                  </a:rPr>
                  <a:t>P</a:t>
                </a:r>
                <a:r>
                  <a:rPr lang="en-US" sz="2200" dirty="0" smtClean="0">
                    <a:latin typeface="Verdana" charset="0"/>
                    <a:ea typeface="Verdana" charset="0"/>
                    <a:cs typeface="Verdana" charset="0"/>
                  </a:rPr>
                  <a:t> </a:t>
                </a:r>
                <a:r>
                  <a:rPr lang="mr-IN" sz="2200" dirty="0" smtClean="0">
                    <a:latin typeface="Verdana" charset="0"/>
                    <a:ea typeface="Verdana" charset="0"/>
                    <a:cs typeface="Verdana" charset="0"/>
                  </a:rPr>
                  <a:t>(</a:t>
                </a:r>
                <a:r>
                  <a:rPr lang="en-US" sz="2200" dirty="0" smtClean="0">
                    <a:latin typeface="Verdana" charset="0"/>
                    <a:ea typeface="Verdana" charset="0"/>
                    <a:cs typeface="Verdana" charset="0"/>
                  </a:rPr>
                  <a:t>her</a:t>
                </a:r>
                <a:r>
                  <a:rPr lang="mr-IN" sz="2200" dirty="0" smtClean="0">
                    <a:latin typeface="Verdana" charset="0"/>
                    <a:ea typeface="Verdana" charset="0"/>
                    <a:cs typeface="Verdana" charset="0"/>
                  </a:rPr>
                  <a:t>=1</a:t>
                </a:r>
                <a:r>
                  <a:rPr lang="mr-IN" sz="2200" dirty="0">
                    <a:latin typeface="Verdana" charset="0"/>
                    <a:ea typeface="Verdana" charset="0"/>
                    <a:cs typeface="Verdana" charset="0"/>
                  </a:rPr>
                  <a:t>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200" i="1">
                            <a:latin typeface="Cambria Math" charset="0"/>
                            <a:ea typeface="Verdana" charset="0"/>
                            <a:cs typeface="Verdana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200" i="1" smtClean="0">
                                <a:latin typeface="Cambria Math" charset="0"/>
                                <a:ea typeface="Verdana" charset="0"/>
                                <a:cs typeface="Verdana" charset="0"/>
                              </a:rPr>
                            </m:ctrlPr>
                          </m:sSupPr>
                          <m:e>
                            <m:r>
                              <a:rPr lang="en-US" sz="2200" i="1">
                                <a:latin typeface="Cambria Math" charset="0"/>
                                <a:ea typeface="Verdana" charset="0"/>
                                <a:cs typeface="Verdana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200" b="0" i="1" smtClean="0">
                                <a:latin typeface="Cambria Math" charset="0"/>
                                <a:ea typeface="Verdana" charset="0"/>
                                <a:cs typeface="Verdana" charset="0"/>
                              </a:rPr>
                              <m:t>−1.6759</m:t>
                            </m:r>
                          </m:sup>
                        </m:sSup>
                      </m:num>
                      <m:den>
                        <m:r>
                          <a:rPr lang="en-US" sz="2200" i="1">
                            <a:latin typeface="Cambria Math" charset="0"/>
                            <a:ea typeface="Verdana" charset="0"/>
                            <a:cs typeface="Verdana" charset="0"/>
                          </a:rPr>
                          <m:t>1+ </m:t>
                        </m:r>
                        <m:sSup>
                          <m:sSupPr>
                            <m:ctrlPr>
                              <a:rPr lang="en-US" sz="2200" i="1">
                                <a:latin typeface="Cambria Math" charset="0"/>
                                <a:ea typeface="Verdana" charset="0"/>
                                <a:cs typeface="Verdana" charset="0"/>
                              </a:rPr>
                            </m:ctrlPr>
                          </m:sSupPr>
                          <m:e>
                            <m:r>
                              <a:rPr lang="en-US" sz="2200" i="1">
                                <a:latin typeface="Cambria Math" charset="0"/>
                                <a:ea typeface="Verdana" charset="0"/>
                                <a:cs typeface="Verdana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200" b="0" i="1" smtClean="0">
                                <a:latin typeface="Cambria Math" charset="0"/>
                                <a:ea typeface="Verdana" charset="0"/>
                                <a:cs typeface="Verdana" charset="0"/>
                              </a:rPr>
                              <m:t>−1.6759</m:t>
                            </m:r>
                          </m:sup>
                        </m:sSup>
                      </m:den>
                    </m:f>
                  </m:oMath>
                </a14:m>
                <a:r>
                  <a:rPr lang="mr-IN" sz="2200" dirty="0" smtClean="0">
                    <a:latin typeface="Verdana" charset="0"/>
                    <a:ea typeface="Verdana" charset="0"/>
                    <a:cs typeface="Verdana" charset="0"/>
                  </a:rPr>
                  <a:t> </a:t>
                </a:r>
                <a:r>
                  <a:rPr lang="mr-IN" sz="2200" dirty="0">
                    <a:latin typeface="Verdana" charset="0"/>
                    <a:ea typeface="Verdana" charset="0"/>
                    <a:cs typeface="Verdana" charset="0"/>
                  </a:rPr>
                  <a:t>= </a:t>
                </a:r>
                <a:r>
                  <a:rPr lang="mr-IN" sz="2200" dirty="0" smtClean="0">
                    <a:latin typeface="Verdana" charset="0"/>
                    <a:ea typeface="Verdana" charset="0"/>
                    <a:cs typeface="Verdana" charset="0"/>
                  </a:rPr>
                  <a:t>0</a:t>
                </a:r>
                <a:r>
                  <a:rPr lang="en-US" sz="2200" dirty="0" smtClean="0">
                    <a:latin typeface="Verdana" charset="0"/>
                    <a:ea typeface="Verdana" charset="0"/>
                    <a:cs typeface="Verdana" charset="0"/>
                  </a:rPr>
                  <a:t>.16</a:t>
                </a:r>
                <a:r>
                  <a:rPr lang="mr-IN" sz="2200" dirty="0" smtClean="0">
                    <a:latin typeface="Verdana" charset="0"/>
                    <a:ea typeface="Verdana" charset="0"/>
                    <a:cs typeface="Verdana" charset="0"/>
                  </a:rPr>
                  <a:t> </a:t>
                </a:r>
                <a:r>
                  <a:rPr lang="en-US" sz="2200" dirty="0" smtClean="0">
                    <a:latin typeface="Verdana" charset="0"/>
                    <a:ea typeface="Verdana" charset="0"/>
                    <a:cs typeface="Verdana" charset="0"/>
                  </a:rPr>
                  <a:t> (16 </a:t>
                </a:r>
                <a:r>
                  <a:rPr lang="en-US" sz="2200" dirty="0">
                    <a:latin typeface="Verdana" charset="0"/>
                    <a:ea typeface="Verdana" charset="0"/>
                    <a:cs typeface="Verdana" charset="0"/>
                  </a:rPr>
                  <a:t>%</a:t>
                </a:r>
                <a:r>
                  <a:rPr lang="en-US" sz="2200" dirty="0" smtClean="0">
                    <a:latin typeface="Verdana" charset="0"/>
                    <a:ea typeface="Verdana" charset="0"/>
                    <a:cs typeface="Verdana" charset="0"/>
                  </a:rPr>
                  <a:t>)</a:t>
                </a:r>
              </a:p>
              <a:p>
                <a:endParaRPr lang="en-US" sz="2200" dirty="0"/>
              </a:p>
              <a:p>
                <a:r>
                  <a:rPr lang="en-US" sz="2200" dirty="0" smtClean="0"/>
                  <a:t>			</a:t>
                </a:r>
                <a:endParaRPr lang="mr-IN" sz="2200" dirty="0">
                  <a:latin typeface="Al Nile" charset="-78"/>
                  <a:ea typeface="Al Nile" charset="-78"/>
                  <a:cs typeface="Al Nile" charset="-78"/>
                </a:endParaRPr>
              </a:p>
              <a:p>
                <a:endParaRPr lang="en-US" sz="22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6979" y="4609593"/>
                <a:ext cx="8301608" cy="2333075"/>
              </a:xfrm>
              <a:prstGeom prst="rect">
                <a:avLst/>
              </a:prstGeom>
              <a:blipFill rotWithShape="0">
                <a:blip r:embed="rId3"/>
                <a:stretch>
                  <a:fillRect l="-954" t="-15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9979" y="2371352"/>
            <a:ext cx="4445475" cy="1728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21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Opioid is a drug which is a derivative of Opium, an addictive plant, and is used in several drugs available in market, which is leading to a major epidemic by open opioid abuse.</a:t>
            </a:r>
          </a:p>
          <a:p>
            <a:r>
              <a:rPr lang="en-US" dirty="0" smtClean="0"/>
              <a:t>Opioid </a:t>
            </a:r>
            <a:r>
              <a:rPr lang="en-US" dirty="0"/>
              <a:t>abuse is a serious public health issue. Drug overdose deaths are the leading cause of injury death in the United States</a:t>
            </a:r>
            <a:r>
              <a:rPr lang="en-US" dirty="0" smtClean="0"/>
              <a:t>.</a:t>
            </a:r>
          </a:p>
          <a:p>
            <a:r>
              <a:rPr lang="en-US" dirty="0" smtClean="0"/>
              <a:t>Insurance companies track the usage of Opioid substance to help the fight in Opioid epidemic.</a:t>
            </a:r>
          </a:p>
          <a:p>
            <a:r>
              <a:rPr lang="en-US" dirty="0" smtClean="0"/>
              <a:t>In this experiment we are predicting Opioid substance abuse to help Insurance companies fight for the cause.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Business Goal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9840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3"/>
          <p:cNvPicPr>
            <a:picLocks noChangeAspect="1"/>
          </p:cNvPicPr>
          <p:nvPr/>
        </p:nvPicPr>
        <p:blipFill rotWithShape="1">
          <a:blip r:embed="rId2"/>
          <a:srcRect r="25203"/>
          <a:stretch/>
        </p:blipFill>
        <p:spPr>
          <a:xfrm>
            <a:off x="4984956" y="2775951"/>
            <a:ext cx="6158802" cy="3067163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>
            <a:normAutofit/>
          </a:bodyPr>
          <a:lstStyle/>
          <a:p>
            <a:r>
              <a:rPr lang="en-US" sz="3300" dirty="0"/>
              <a:t>K-Means Clustering Algorithm </a:t>
            </a:r>
            <a:r>
              <a:rPr lang="mr-IN" sz="3300" dirty="0"/>
              <a:t>–</a:t>
            </a:r>
            <a:r>
              <a:rPr lang="en-US" sz="3300" dirty="0"/>
              <a:t> Alcohol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1154955" y="2603500"/>
            <a:ext cx="3481054" cy="3416300"/>
          </a:xfrm>
        </p:spPr>
        <p:txBody>
          <a:bodyPr anchor="ctr">
            <a:normAutofit/>
          </a:bodyPr>
          <a:lstStyle/>
          <a:p>
            <a:r>
              <a:rPr lang="en-US" sz="1600" dirty="0"/>
              <a:t>PERFORMING K-Means Clustering FOR FINDING ADDICTION TOWARDS </a:t>
            </a:r>
            <a:r>
              <a:rPr lang="en-US" sz="1600" b="1" dirty="0" smtClean="0">
                <a:solidFill>
                  <a:srgbClr val="FF0000"/>
                </a:solidFill>
              </a:rPr>
              <a:t>ALCOHOL</a:t>
            </a:r>
            <a:r>
              <a:rPr lang="en-US" sz="1600" dirty="0" smtClean="0"/>
              <a:t>, </a:t>
            </a:r>
            <a:r>
              <a:rPr lang="en-US" sz="1600" dirty="0"/>
              <a:t>WITH K=2</a:t>
            </a:r>
            <a:r>
              <a:rPr lang="en-US" sz="1600" dirty="0" smtClean="0"/>
              <a:t>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954190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4"/>
          <p:cNvPicPr>
            <a:picLocks noChangeAspect="1"/>
          </p:cNvPicPr>
          <p:nvPr/>
        </p:nvPicPr>
        <p:blipFill rotWithShape="1">
          <a:blip r:embed="rId2"/>
          <a:srcRect r="24197" b="-2"/>
          <a:stretch/>
        </p:blipFill>
        <p:spPr>
          <a:xfrm>
            <a:off x="4984956" y="2775951"/>
            <a:ext cx="6158802" cy="3067163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>
            <a:normAutofit/>
          </a:bodyPr>
          <a:lstStyle/>
          <a:p>
            <a:r>
              <a:rPr lang="en-US" sz="3300" dirty="0"/>
              <a:t>K-Means Clustering Algorithm </a:t>
            </a:r>
            <a:r>
              <a:rPr lang="mr-IN" sz="3300" dirty="0"/>
              <a:t>–</a:t>
            </a:r>
            <a:r>
              <a:rPr lang="en-US" sz="3300" dirty="0"/>
              <a:t> Marijuana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1154955" y="2603500"/>
            <a:ext cx="3481054" cy="3416300"/>
          </a:xfrm>
        </p:spPr>
        <p:txBody>
          <a:bodyPr anchor="ctr">
            <a:normAutofit/>
          </a:bodyPr>
          <a:lstStyle/>
          <a:p>
            <a:r>
              <a:rPr lang="en-US" sz="1600" dirty="0"/>
              <a:t>PERFORMING K-Means Clustering FOR FINDING ADDICTION TOWARDS </a:t>
            </a:r>
            <a:r>
              <a:rPr lang="en-US" sz="1600" b="1" dirty="0" smtClean="0">
                <a:solidFill>
                  <a:srgbClr val="FF0000"/>
                </a:solidFill>
              </a:rPr>
              <a:t>MARIJUANA</a:t>
            </a:r>
            <a:r>
              <a:rPr lang="en-US" sz="1600" dirty="0" smtClean="0"/>
              <a:t>, </a:t>
            </a:r>
            <a:r>
              <a:rPr lang="en-US" sz="1600" dirty="0"/>
              <a:t>WITH K=2</a:t>
            </a:r>
            <a:r>
              <a:rPr lang="en-US" sz="1600" dirty="0" smtClean="0"/>
              <a:t>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846836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3"/>
          <p:cNvPicPr>
            <a:picLocks noChangeAspect="1"/>
          </p:cNvPicPr>
          <p:nvPr/>
        </p:nvPicPr>
        <p:blipFill rotWithShape="1">
          <a:blip r:embed="rId2"/>
          <a:srcRect r="21187"/>
          <a:stretch/>
        </p:blipFill>
        <p:spPr>
          <a:xfrm>
            <a:off x="4984956" y="2775951"/>
            <a:ext cx="6158802" cy="3067163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en-US" sz="2500" dirty="0"/>
              <a:t>K-Means Clustering Algorithm </a:t>
            </a:r>
            <a:r>
              <a:rPr lang="mr-IN" sz="2500" dirty="0"/>
              <a:t>–</a:t>
            </a:r>
            <a:r>
              <a:rPr lang="en-US" sz="2500" dirty="0"/>
              <a:t> Heroin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1154955" y="2603500"/>
            <a:ext cx="3481054" cy="3416300"/>
          </a:xfrm>
        </p:spPr>
        <p:txBody>
          <a:bodyPr anchor="ctr">
            <a:normAutofit/>
          </a:bodyPr>
          <a:lstStyle/>
          <a:p>
            <a:r>
              <a:rPr lang="en-US" sz="1600" dirty="0"/>
              <a:t>PERFORMING </a:t>
            </a:r>
            <a:r>
              <a:rPr lang="en-US" sz="1600" dirty="0" smtClean="0"/>
              <a:t>K-Means Clustering </a:t>
            </a:r>
            <a:r>
              <a:rPr lang="en-US" sz="1600" dirty="0"/>
              <a:t>FOR FINDING ADDICTION TOWARDS </a:t>
            </a:r>
            <a:r>
              <a:rPr lang="en-US" sz="1600" b="1" dirty="0">
                <a:solidFill>
                  <a:srgbClr val="FF0000"/>
                </a:solidFill>
              </a:rPr>
              <a:t>HEROIN</a:t>
            </a:r>
            <a:r>
              <a:rPr lang="en-US" sz="1600" dirty="0"/>
              <a:t>, WITH K=2</a:t>
            </a:r>
            <a:r>
              <a:rPr lang="en-US" sz="1600" dirty="0" smtClean="0"/>
              <a:t>.</a:t>
            </a:r>
            <a:endParaRPr lang="en-US" sz="1600" dirty="0"/>
          </a:p>
          <a:p>
            <a:endParaRPr lang="en-US" sz="1600" dirty="0"/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619774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3"/>
          <p:cNvPicPr>
            <a:picLocks noChangeAspect="1"/>
          </p:cNvPicPr>
          <p:nvPr/>
        </p:nvPicPr>
        <p:blipFill rotWithShape="1">
          <a:blip r:embed="rId2"/>
          <a:srcRect r="26207"/>
          <a:stretch/>
        </p:blipFill>
        <p:spPr>
          <a:xfrm>
            <a:off x="4984956" y="2775951"/>
            <a:ext cx="6158802" cy="3067163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en-US" sz="2500" dirty="0"/>
              <a:t>K-Means Clustering Algorithm </a:t>
            </a:r>
            <a:r>
              <a:rPr lang="mr-IN" sz="2500" dirty="0"/>
              <a:t>–</a:t>
            </a:r>
            <a:r>
              <a:rPr lang="en-US" sz="2500" dirty="0"/>
              <a:t> Cocaine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1154955" y="2603500"/>
            <a:ext cx="3481054" cy="3416300"/>
          </a:xfrm>
        </p:spPr>
        <p:txBody>
          <a:bodyPr anchor="ctr">
            <a:normAutofit/>
          </a:bodyPr>
          <a:lstStyle/>
          <a:p>
            <a:r>
              <a:rPr lang="en-US" sz="1600" dirty="0"/>
              <a:t>PERFORMING K-Means Clustering FOR FINDING ADDICTION TOWARDS </a:t>
            </a:r>
            <a:r>
              <a:rPr lang="en-US" sz="1600" b="1" dirty="0" smtClean="0">
                <a:solidFill>
                  <a:srgbClr val="FF0000"/>
                </a:solidFill>
              </a:rPr>
              <a:t>COCAINE</a:t>
            </a:r>
            <a:r>
              <a:rPr lang="en-US" sz="1600" dirty="0" smtClean="0"/>
              <a:t>, </a:t>
            </a:r>
            <a:r>
              <a:rPr lang="en-US" sz="1600" dirty="0"/>
              <a:t>WITH K=2</a:t>
            </a:r>
            <a:r>
              <a:rPr lang="en-US" sz="1600" dirty="0" smtClean="0"/>
              <a:t>.</a:t>
            </a:r>
            <a:endParaRPr lang="en-US" sz="1600" dirty="0"/>
          </a:p>
          <a:p>
            <a:endParaRPr lang="en-US" sz="1600" dirty="0"/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774806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000" dirty="0" smtClean="0"/>
              <a:t>					</a:t>
            </a:r>
            <a:r>
              <a:rPr lang="en-US" sz="3000" u="sng" dirty="0" smtClean="0"/>
              <a:t>DATA EXPLORATION IN TERMS OF AGE</a:t>
            </a:r>
            <a:endParaRPr lang="en-US" sz="3000" u="sng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0192" y="1327150"/>
            <a:ext cx="3815938" cy="286195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321" y="1327150"/>
            <a:ext cx="3815938" cy="286195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143" y="3996046"/>
            <a:ext cx="3815938" cy="286195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4577" y="4129644"/>
            <a:ext cx="3637808" cy="2728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302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000" dirty="0" smtClean="0"/>
              <a:t>					</a:t>
            </a:r>
            <a:r>
              <a:rPr lang="en-US" sz="3000" u="sng" dirty="0" smtClean="0"/>
              <a:t>DATA EXPLORATION IN TERMS OF RACE</a:t>
            </a:r>
            <a:endParaRPr lang="en-US" sz="3000" u="sn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4577" y="1327150"/>
            <a:ext cx="3329049" cy="249678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12520"/>
            <a:ext cx="3629891" cy="272241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507" y="3672442"/>
            <a:ext cx="4374078" cy="328055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4577" y="3672443"/>
            <a:ext cx="3851564" cy="2888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6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000" dirty="0" smtClean="0"/>
              <a:t>					</a:t>
            </a:r>
            <a:r>
              <a:rPr lang="en-US" sz="3000" u="sng" dirty="0" smtClean="0"/>
              <a:t>DATA EXPLORATION IN TERMS OF GENDER</a:t>
            </a:r>
            <a:endParaRPr lang="en-US" sz="3000" u="sn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7097" y="1964100"/>
            <a:ext cx="2854036" cy="214052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7097" y="4512624"/>
            <a:ext cx="2854036" cy="214052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893" y="1964101"/>
            <a:ext cx="2854036" cy="214052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893" y="4512624"/>
            <a:ext cx="2854036" cy="2140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1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000" dirty="0" smtClean="0"/>
              <a:t>					</a:t>
            </a:r>
            <a:r>
              <a:rPr lang="en-US" sz="3000" u="sng" dirty="0" smtClean="0"/>
              <a:t>DATA EXPLORATION IN TERMS OF INCOME</a:t>
            </a:r>
            <a:endParaRPr lang="en-US" sz="3000" u="sn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894" y="4186052"/>
            <a:ext cx="3562597" cy="267194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894" y="1573617"/>
            <a:ext cx="3431968" cy="257397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5190" y="1347986"/>
            <a:ext cx="3732810" cy="279960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2909" y="4186052"/>
            <a:ext cx="3562597" cy="2671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527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000" dirty="0" smtClean="0"/>
              <a:t>					</a:t>
            </a:r>
            <a:r>
              <a:rPr lang="en-US" sz="3000" u="sng" dirty="0" smtClean="0"/>
              <a:t>DATA EXPLORATION IN TERMS OF EDUCATION</a:t>
            </a:r>
            <a:endParaRPr lang="en-US" sz="3000" u="sn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3958" y="1508167"/>
            <a:ext cx="3340926" cy="250569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953" y="1733796"/>
            <a:ext cx="3340926" cy="250569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954" y="4352306"/>
            <a:ext cx="3340925" cy="250569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8960" y="4239491"/>
            <a:ext cx="3340925" cy="2505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64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 mining goal is to predict the substance abuse by early prediction of opioid substances such as Cocaine, Heroine etc.</a:t>
            </a:r>
          </a:p>
          <a:p>
            <a:r>
              <a:rPr lang="en-US" dirty="0" smtClean="0"/>
              <a:t>Selecting useful variables by dimension reduction.</a:t>
            </a:r>
          </a:p>
          <a:p>
            <a:r>
              <a:rPr lang="en-US" dirty="0" smtClean="0"/>
              <a:t>With comparatively less predictors.</a:t>
            </a:r>
          </a:p>
          <a:p>
            <a:r>
              <a:rPr lang="en-US" dirty="0" smtClean="0"/>
              <a:t>With high accuracy of prediction.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Mining Goal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2303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Exploring the opioid addicts, non opioid addicts, non addicts and people who are addicts but non-opioids, by different parameters such as   </a:t>
            </a:r>
          </a:p>
          <a:p>
            <a:r>
              <a:rPr lang="en-US" dirty="0" smtClean="0"/>
              <a:t>Age</a:t>
            </a:r>
          </a:p>
          <a:p>
            <a:r>
              <a:rPr lang="en-US" dirty="0" smtClean="0"/>
              <a:t>Race</a:t>
            </a:r>
          </a:p>
          <a:p>
            <a:r>
              <a:rPr lang="en-US" dirty="0" smtClean="0"/>
              <a:t>Gender</a:t>
            </a:r>
          </a:p>
          <a:p>
            <a:r>
              <a:rPr lang="en-US" dirty="0" smtClean="0"/>
              <a:t>Income</a:t>
            </a:r>
          </a:p>
          <a:p>
            <a:r>
              <a:rPr lang="en-US" dirty="0" smtClean="0"/>
              <a:t>Education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Exploration Goal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709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Profile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 Source: National Household Survey on Drug Abuse, ICPSR, </a:t>
            </a:r>
            <a:r>
              <a:rPr lang="en-US" dirty="0" smtClean="0"/>
              <a:t>2004</a:t>
            </a:r>
          </a:p>
          <a:p>
            <a:r>
              <a:rPr lang="en-US" dirty="0">
                <a:hlinkClick r:id="rId2"/>
              </a:rPr>
              <a:t>https://www.icpsr.umich.edu/icpsrweb/ICPSR/series/64/studies/4373?archive=ICPSR&amp;sortBy=7</a:t>
            </a:r>
            <a:endParaRPr lang="en-US" dirty="0" smtClean="0"/>
          </a:p>
          <a:p>
            <a:r>
              <a:rPr lang="en-US" dirty="0" smtClean="0"/>
              <a:t>In this experiment we made use of dataset which comprises of 7224 records, having 603 columns to define each entry.</a:t>
            </a:r>
          </a:p>
          <a:p>
            <a:r>
              <a:rPr lang="en-US" dirty="0" smtClean="0"/>
              <a:t>Out of these 603 columns 40 columns in total have proved to be useful.</a:t>
            </a:r>
          </a:p>
          <a:p>
            <a:r>
              <a:rPr lang="en-US" dirty="0" smtClean="0"/>
              <a:t>Dataset:</a:t>
            </a:r>
            <a:r>
              <a:rPr lang="en-US" dirty="0"/>
              <a:t> </a:t>
            </a:r>
            <a:r>
              <a:rPr lang="en-US" dirty="0" smtClean="0"/>
              <a:t>A total of 6192 rows have been used for training data and the rest 1032 rows have been used for test data.</a:t>
            </a:r>
          </a:p>
          <a:p>
            <a:r>
              <a:rPr lang="en-US" dirty="0" smtClean="0"/>
              <a:t>On an average, 6 columns are used to predict each substance abuse.</a:t>
            </a:r>
          </a:p>
        </p:txBody>
      </p:sp>
    </p:spTree>
    <p:extLst>
      <p:ext uri="{BB962C8B-B14F-4D97-AF65-F5344CB8AC3E}">
        <p14:creationId xmlns:p14="http://schemas.microsoft.com/office/powerpoint/2010/main" val="647954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Development of a prediction model with higher accuracy to predict the substance abuse (Alcohol/Marijuana/Heroine/Cocaine).</a:t>
            </a:r>
          </a:p>
          <a:p>
            <a:r>
              <a:rPr lang="en-US" dirty="0" smtClean="0"/>
              <a:t>Multiple linear Regression model used for dimension reduction.</a:t>
            </a:r>
          </a:p>
          <a:p>
            <a:r>
              <a:rPr lang="en-US" dirty="0" smtClean="0"/>
              <a:t>Using KNN and C5.0 prediction model to predict substance abuse.</a:t>
            </a:r>
          </a:p>
          <a:p>
            <a:r>
              <a:rPr lang="en-US" dirty="0" smtClean="0"/>
              <a:t>Analyzing the more accurate prediction model for precision.</a:t>
            </a:r>
          </a:p>
          <a:p>
            <a:r>
              <a:rPr lang="en-US" dirty="0" smtClean="0"/>
              <a:t>Clustering data using K-means Algorithm.</a:t>
            </a:r>
          </a:p>
        </p:txBody>
      </p:sp>
    </p:spTree>
    <p:extLst>
      <p:ext uri="{BB962C8B-B14F-4D97-AF65-F5344CB8AC3E}">
        <p14:creationId xmlns:p14="http://schemas.microsoft.com/office/powerpoint/2010/main" val="1932000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193395"/>
          </a:xfrm>
        </p:spPr>
        <p:txBody>
          <a:bodyPr/>
          <a:lstStyle/>
          <a:p>
            <a:r>
              <a:rPr lang="en-US" dirty="0" smtClean="0"/>
              <a:t>SUMMARY OF DATA USED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44797471"/>
              </p:ext>
            </p:extLst>
          </p:nvPr>
        </p:nvGraphicFramePr>
        <p:xfrm>
          <a:off x="1046163" y="1419225"/>
          <a:ext cx="10215562" cy="5369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07781"/>
                <a:gridCol w="510778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500" dirty="0" smtClean="0">
                          <a:latin typeface="Garamond" charset="0"/>
                          <a:ea typeface="Garamond" charset="0"/>
                          <a:cs typeface="Garamond" charset="0"/>
                        </a:rPr>
                        <a:t>ATTRIBUTES</a:t>
                      </a:r>
                      <a:endParaRPr lang="en-US" sz="1500" dirty="0">
                        <a:latin typeface="Garamond" charset="0"/>
                        <a:ea typeface="Garamond" charset="0"/>
                        <a:cs typeface="Garamond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 smtClean="0">
                          <a:latin typeface="Garamond" charset="0"/>
                          <a:ea typeface="Garamond" charset="0"/>
                          <a:cs typeface="Garamond" charset="0"/>
                        </a:rPr>
                        <a:t>DESCRIPTION</a:t>
                      </a:r>
                      <a:endParaRPr lang="en-US" sz="1500" dirty="0">
                        <a:latin typeface="Garamond" charset="0"/>
                        <a:ea typeface="Garamond" charset="0"/>
                        <a:cs typeface="Garamond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 dirty="0" smtClean="0">
                          <a:latin typeface="Garamond" charset="0"/>
                          <a:ea typeface="Garamond" charset="0"/>
                          <a:cs typeface="Garamond" charset="0"/>
                        </a:rPr>
                        <a:t>CASE-ID</a:t>
                      </a:r>
                      <a:endParaRPr lang="en-US" sz="1500" dirty="0">
                        <a:latin typeface="Garamond" charset="0"/>
                        <a:ea typeface="Garamond" charset="0"/>
                        <a:cs typeface="Garamond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 smtClean="0">
                          <a:latin typeface="Garamond" charset="0"/>
                          <a:ea typeface="Garamond" charset="0"/>
                          <a:cs typeface="Garamond" charset="0"/>
                        </a:rPr>
                        <a:t>CASE IDENTIFICATION</a:t>
                      </a:r>
                      <a:r>
                        <a:rPr lang="en-US" sz="1500" baseline="0" dirty="0" smtClean="0">
                          <a:latin typeface="Garamond" charset="0"/>
                          <a:ea typeface="Garamond" charset="0"/>
                          <a:cs typeface="Garamond" charset="0"/>
                        </a:rPr>
                        <a:t> NUMBER</a:t>
                      </a:r>
                      <a:endParaRPr lang="en-US" sz="1500" dirty="0">
                        <a:latin typeface="Garamond" charset="0"/>
                        <a:ea typeface="Garamond" charset="0"/>
                        <a:cs typeface="Garamond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 dirty="0" smtClean="0">
                          <a:latin typeface="Garamond" charset="0"/>
                          <a:ea typeface="Garamond" charset="0"/>
                          <a:cs typeface="Garamond" charset="0"/>
                        </a:rPr>
                        <a:t>ALCFIRST</a:t>
                      </a:r>
                      <a:endParaRPr lang="en-US" sz="1500" dirty="0">
                        <a:latin typeface="Garamond" charset="0"/>
                        <a:ea typeface="Garamond" charset="0"/>
                        <a:cs typeface="Garamond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 smtClean="0">
                          <a:latin typeface="Garamond" charset="0"/>
                          <a:ea typeface="Garamond" charset="0"/>
                          <a:cs typeface="Garamond" charset="0"/>
                        </a:rPr>
                        <a:t>ABOUT HOW LONG AGO WAS FIRST TIME YOU HAD</a:t>
                      </a:r>
                      <a:r>
                        <a:rPr lang="en-US" sz="1500" baseline="0" dirty="0" smtClean="0">
                          <a:latin typeface="Garamond" charset="0"/>
                          <a:ea typeface="Garamond" charset="0"/>
                          <a:cs typeface="Garamond" charset="0"/>
                        </a:rPr>
                        <a:t> DRINK</a:t>
                      </a:r>
                      <a:endParaRPr lang="en-US" sz="1500" dirty="0">
                        <a:latin typeface="Garamond" charset="0"/>
                        <a:ea typeface="Garamond" charset="0"/>
                        <a:cs typeface="Garamond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 dirty="0" smtClean="0">
                          <a:latin typeface="Garamond" charset="0"/>
                          <a:ea typeface="Garamond" charset="0"/>
                          <a:cs typeface="Garamond" charset="0"/>
                        </a:rPr>
                        <a:t>ALCDAYS</a:t>
                      </a:r>
                      <a:endParaRPr lang="en-US" sz="1500" dirty="0">
                        <a:latin typeface="Garamond" charset="0"/>
                        <a:ea typeface="Garamond" charset="0"/>
                        <a:cs typeface="Garamond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 smtClean="0">
                          <a:latin typeface="Garamond" charset="0"/>
                          <a:ea typeface="Garamond" charset="0"/>
                          <a:cs typeface="Garamond" charset="0"/>
                        </a:rPr>
                        <a:t>IN PAST 30 DAYS,</a:t>
                      </a:r>
                      <a:r>
                        <a:rPr lang="en-US" sz="1500" baseline="0" dirty="0" smtClean="0">
                          <a:latin typeface="Garamond" charset="0"/>
                          <a:ea typeface="Garamond" charset="0"/>
                          <a:cs typeface="Garamond" charset="0"/>
                        </a:rPr>
                        <a:t> HAD DRINK IN HOW MANTY DAYS</a:t>
                      </a:r>
                      <a:endParaRPr lang="en-US" sz="1500" dirty="0">
                        <a:latin typeface="Garamond" charset="0"/>
                        <a:ea typeface="Garamond" charset="0"/>
                        <a:cs typeface="Garamond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 dirty="0" smtClean="0">
                          <a:latin typeface="Garamond" charset="0"/>
                          <a:ea typeface="Garamond" charset="0"/>
                          <a:cs typeface="Garamond" charset="0"/>
                        </a:rPr>
                        <a:t>ALCFLAG</a:t>
                      </a:r>
                      <a:endParaRPr lang="en-US" sz="1500" dirty="0">
                        <a:latin typeface="Garamond" charset="0"/>
                        <a:ea typeface="Garamond" charset="0"/>
                        <a:cs typeface="Garamond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 smtClean="0">
                          <a:latin typeface="Garamond" charset="0"/>
                          <a:ea typeface="Garamond" charset="0"/>
                          <a:cs typeface="Garamond" charset="0"/>
                        </a:rPr>
                        <a:t>ALCOHOL EVER USED OR</a:t>
                      </a:r>
                      <a:r>
                        <a:rPr lang="en-US" sz="1500" baseline="0" dirty="0" smtClean="0">
                          <a:latin typeface="Garamond" charset="0"/>
                          <a:ea typeface="Garamond" charset="0"/>
                          <a:cs typeface="Garamond" charset="0"/>
                        </a:rPr>
                        <a:t> NOT</a:t>
                      </a:r>
                      <a:endParaRPr lang="en-US" sz="1500" dirty="0">
                        <a:latin typeface="Garamond" charset="0"/>
                        <a:ea typeface="Garamond" charset="0"/>
                        <a:cs typeface="Garamond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 dirty="0" smtClean="0">
                          <a:latin typeface="Garamond" charset="0"/>
                          <a:ea typeface="Garamond" charset="0"/>
                          <a:cs typeface="Garamond" charset="0"/>
                        </a:rPr>
                        <a:t>ALCTRY</a:t>
                      </a:r>
                      <a:endParaRPr lang="en-US" sz="1500" dirty="0">
                        <a:latin typeface="Garamond" charset="0"/>
                        <a:ea typeface="Garamond" charset="0"/>
                        <a:cs typeface="Garamond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 smtClean="0">
                          <a:latin typeface="Garamond" charset="0"/>
                          <a:ea typeface="Garamond" charset="0"/>
                          <a:cs typeface="Garamond" charset="0"/>
                        </a:rPr>
                        <a:t>AGE WHEN HAD THE FIRST DRINK</a:t>
                      </a:r>
                      <a:endParaRPr lang="en-US" sz="1500" dirty="0">
                        <a:latin typeface="Garamond" charset="0"/>
                        <a:ea typeface="Garamond" charset="0"/>
                        <a:cs typeface="Garamond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 dirty="0" smtClean="0">
                          <a:latin typeface="Garamond" charset="0"/>
                          <a:ea typeface="Garamond" charset="0"/>
                          <a:cs typeface="Garamond" charset="0"/>
                        </a:rPr>
                        <a:t>ALCYR</a:t>
                      </a:r>
                      <a:endParaRPr lang="en-US" sz="1500" dirty="0">
                        <a:latin typeface="Garamond" charset="0"/>
                        <a:ea typeface="Garamond" charset="0"/>
                        <a:cs typeface="Garamond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 smtClean="0">
                          <a:latin typeface="Garamond" charset="0"/>
                          <a:ea typeface="Garamond" charset="0"/>
                          <a:cs typeface="Garamond" charset="0"/>
                        </a:rPr>
                        <a:t>ALCOHOL- PAST YEAR USED OR NOT</a:t>
                      </a:r>
                      <a:endParaRPr lang="en-US" sz="1500" dirty="0">
                        <a:latin typeface="Garamond" charset="0"/>
                        <a:ea typeface="Garamond" charset="0"/>
                        <a:cs typeface="Garamond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 dirty="0" smtClean="0">
                          <a:latin typeface="Garamond" charset="0"/>
                          <a:ea typeface="Garamond" charset="0"/>
                          <a:cs typeface="Garamond" charset="0"/>
                        </a:rPr>
                        <a:t>ADDALC</a:t>
                      </a:r>
                      <a:endParaRPr lang="en-US" sz="1500" dirty="0">
                        <a:latin typeface="Garamond" charset="0"/>
                        <a:ea typeface="Garamond" charset="0"/>
                        <a:cs typeface="Garamond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 smtClean="0">
                          <a:latin typeface="Garamond" charset="0"/>
                          <a:ea typeface="Garamond" charset="0"/>
                          <a:cs typeface="Garamond" charset="0"/>
                        </a:rPr>
                        <a:t>ADDICTED TO ALCOHOL</a:t>
                      </a:r>
                      <a:r>
                        <a:rPr lang="en-US" sz="1500" baseline="0" dirty="0" smtClean="0">
                          <a:latin typeface="Garamond" charset="0"/>
                          <a:ea typeface="Garamond" charset="0"/>
                          <a:cs typeface="Garamond" charset="0"/>
                        </a:rPr>
                        <a:t> OR NOT</a:t>
                      </a:r>
                      <a:endParaRPr lang="en-US" sz="1500" dirty="0">
                        <a:latin typeface="Garamond" charset="0"/>
                        <a:ea typeface="Garamond" charset="0"/>
                        <a:cs typeface="Garamond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 dirty="0" smtClean="0">
                          <a:latin typeface="Garamond" charset="0"/>
                          <a:ea typeface="Garamond" charset="0"/>
                          <a:cs typeface="Garamond" charset="0"/>
                        </a:rPr>
                        <a:t>MJAGE</a:t>
                      </a:r>
                      <a:endParaRPr lang="en-US" sz="1500" dirty="0">
                        <a:latin typeface="Garamond" charset="0"/>
                        <a:ea typeface="Garamond" charset="0"/>
                        <a:cs typeface="Garamond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 smtClean="0">
                          <a:latin typeface="Garamond" charset="0"/>
                          <a:ea typeface="Garamond" charset="0"/>
                          <a:cs typeface="Garamond" charset="0"/>
                        </a:rPr>
                        <a:t>AGE</a:t>
                      </a:r>
                      <a:r>
                        <a:rPr lang="en-US" sz="1500" baseline="0" dirty="0" smtClean="0">
                          <a:latin typeface="Garamond" charset="0"/>
                          <a:ea typeface="Garamond" charset="0"/>
                          <a:cs typeface="Garamond" charset="0"/>
                        </a:rPr>
                        <a:t> FIRST TIME PATIENT TRIED MARIJUANA</a:t>
                      </a:r>
                      <a:endParaRPr lang="en-US" sz="1500" dirty="0">
                        <a:latin typeface="Garamond" charset="0"/>
                        <a:ea typeface="Garamond" charset="0"/>
                        <a:cs typeface="Garamond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 dirty="0" smtClean="0">
                          <a:latin typeface="Garamond" charset="0"/>
                          <a:ea typeface="Garamond" charset="0"/>
                          <a:cs typeface="Garamond" charset="0"/>
                        </a:rPr>
                        <a:t>MJREC</a:t>
                      </a:r>
                      <a:endParaRPr lang="en-US" sz="1500" dirty="0">
                        <a:latin typeface="Garamond" charset="0"/>
                        <a:ea typeface="Garamond" charset="0"/>
                        <a:cs typeface="Garamond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 smtClean="0">
                          <a:latin typeface="Garamond" charset="0"/>
                          <a:ea typeface="Garamond" charset="0"/>
                          <a:cs typeface="Garamond" charset="0"/>
                        </a:rPr>
                        <a:t>MOST RECENT</a:t>
                      </a:r>
                      <a:r>
                        <a:rPr lang="en-US" sz="1500" baseline="0" dirty="0" smtClean="0">
                          <a:latin typeface="Garamond" charset="0"/>
                          <a:ea typeface="Garamond" charset="0"/>
                          <a:cs typeface="Garamond" charset="0"/>
                        </a:rPr>
                        <a:t> TIME USED MARIJUANA</a:t>
                      </a:r>
                      <a:endParaRPr lang="en-US" sz="1500" dirty="0">
                        <a:latin typeface="Garamond" charset="0"/>
                        <a:ea typeface="Garamond" charset="0"/>
                        <a:cs typeface="Garamond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 dirty="0" smtClean="0">
                          <a:latin typeface="Garamond" charset="0"/>
                          <a:ea typeface="Garamond" charset="0"/>
                          <a:cs typeface="Garamond" charset="0"/>
                        </a:rPr>
                        <a:t>MJLIVE</a:t>
                      </a:r>
                      <a:endParaRPr lang="en-US" sz="1500" dirty="0">
                        <a:latin typeface="Garamond" charset="0"/>
                        <a:ea typeface="Garamond" charset="0"/>
                        <a:cs typeface="Garamond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 smtClean="0">
                          <a:latin typeface="Garamond" charset="0"/>
                          <a:ea typeface="Garamond" charset="0"/>
                          <a:cs typeface="Garamond" charset="0"/>
                        </a:rPr>
                        <a:t>AT THE TIME, AREA</a:t>
                      </a:r>
                      <a:r>
                        <a:rPr lang="en-US" sz="1500" baseline="0" dirty="0" smtClean="0">
                          <a:latin typeface="Garamond" charset="0"/>
                          <a:ea typeface="Garamond" charset="0"/>
                          <a:cs typeface="Garamond" charset="0"/>
                        </a:rPr>
                        <a:t> LIVING IN</a:t>
                      </a:r>
                      <a:endParaRPr lang="en-US" sz="1500" dirty="0">
                        <a:latin typeface="Garamond" charset="0"/>
                        <a:ea typeface="Garamond" charset="0"/>
                        <a:cs typeface="Garamond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 dirty="0" smtClean="0">
                          <a:latin typeface="Garamond" charset="0"/>
                          <a:ea typeface="Garamond" charset="0"/>
                          <a:cs typeface="Garamond" charset="0"/>
                        </a:rPr>
                        <a:t>MJTOT</a:t>
                      </a:r>
                      <a:endParaRPr lang="en-US" sz="1500" dirty="0">
                        <a:latin typeface="Garamond" charset="0"/>
                        <a:ea typeface="Garamond" charset="0"/>
                        <a:cs typeface="Garamond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 smtClean="0">
                          <a:latin typeface="Garamond" charset="0"/>
                          <a:ea typeface="Garamond" charset="0"/>
                          <a:cs typeface="Garamond" charset="0"/>
                        </a:rPr>
                        <a:t>TOTAL TIMES IN LIFETIME USED MARIJUANA</a:t>
                      </a:r>
                      <a:endParaRPr lang="en-US" sz="1500" dirty="0">
                        <a:latin typeface="Garamond" charset="0"/>
                        <a:ea typeface="Garamond" charset="0"/>
                        <a:cs typeface="Garamond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 dirty="0" smtClean="0">
                          <a:latin typeface="Garamond" charset="0"/>
                          <a:ea typeface="Garamond" charset="0"/>
                          <a:cs typeface="Garamond" charset="0"/>
                        </a:rPr>
                        <a:t>MJKNOWN</a:t>
                      </a:r>
                      <a:endParaRPr lang="en-US" sz="1500" dirty="0">
                        <a:latin typeface="Garamond" charset="0"/>
                        <a:ea typeface="Garamond" charset="0"/>
                        <a:cs typeface="Garamond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 smtClean="0">
                          <a:latin typeface="Garamond" charset="0"/>
                          <a:ea typeface="Garamond" charset="0"/>
                          <a:cs typeface="Garamond" charset="0"/>
                        </a:rPr>
                        <a:t>EVER KNOWN SOMEONE WHO</a:t>
                      </a:r>
                      <a:r>
                        <a:rPr lang="en-US" sz="1500" baseline="0" dirty="0" smtClean="0">
                          <a:latin typeface="Garamond" charset="0"/>
                          <a:ea typeface="Garamond" charset="0"/>
                          <a:cs typeface="Garamond" charset="0"/>
                        </a:rPr>
                        <a:t> USED MARIJUANA</a:t>
                      </a:r>
                      <a:endParaRPr lang="en-US" sz="1500" dirty="0">
                        <a:latin typeface="Garamond" charset="0"/>
                        <a:ea typeface="Garamond" charset="0"/>
                        <a:cs typeface="Garamond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 dirty="0" smtClean="0">
                          <a:latin typeface="Garamond" charset="0"/>
                          <a:ea typeface="Garamond" charset="0"/>
                          <a:cs typeface="Garamond" charset="0"/>
                        </a:rPr>
                        <a:t>MJYR</a:t>
                      </a:r>
                      <a:endParaRPr lang="en-US" sz="1500" dirty="0">
                        <a:latin typeface="Garamond" charset="0"/>
                        <a:ea typeface="Garamond" charset="0"/>
                        <a:cs typeface="Garamond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 smtClean="0">
                          <a:latin typeface="Garamond" charset="0"/>
                          <a:ea typeface="Garamond" charset="0"/>
                          <a:cs typeface="Garamond" charset="0"/>
                        </a:rPr>
                        <a:t>MARIJUANA PAST YEAR USED OR NOT</a:t>
                      </a:r>
                      <a:endParaRPr lang="en-US" sz="1500" dirty="0">
                        <a:latin typeface="Garamond" charset="0"/>
                        <a:ea typeface="Garamond" charset="0"/>
                        <a:cs typeface="Garamond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29815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18233802"/>
              </p:ext>
            </p:extLst>
          </p:nvPr>
        </p:nvGraphicFramePr>
        <p:xfrm>
          <a:off x="601663" y="1371600"/>
          <a:ext cx="10780712" cy="519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90356"/>
                <a:gridCol w="5390356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500" dirty="0" smtClean="0">
                          <a:latin typeface="Garamond" charset="0"/>
                          <a:ea typeface="Garamond" charset="0"/>
                          <a:cs typeface="Garamond" charset="0"/>
                        </a:rPr>
                        <a:t>ATTRIBUTES</a:t>
                      </a:r>
                      <a:endParaRPr lang="en-US" sz="1500" dirty="0">
                        <a:latin typeface="Garamond" charset="0"/>
                        <a:ea typeface="Garamond" charset="0"/>
                        <a:cs typeface="Garamond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 smtClean="0">
                          <a:latin typeface="Garamond" charset="0"/>
                          <a:ea typeface="Garamond" charset="0"/>
                          <a:cs typeface="Garamond" charset="0"/>
                        </a:rPr>
                        <a:t>DESCRIPTION</a:t>
                      </a:r>
                      <a:endParaRPr lang="en-US" sz="1500" dirty="0">
                        <a:latin typeface="Garamond" charset="0"/>
                        <a:ea typeface="Garamond" charset="0"/>
                        <a:cs typeface="Garamond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 dirty="0" smtClean="0">
                          <a:latin typeface="Garamond" charset="0"/>
                          <a:ea typeface="Garamond" charset="0"/>
                          <a:cs typeface="Garamond" charset="0"/>
                        </a:rPr>
                        <a:t>MJDAY30A</a:t>
                      </a:r>
                      <a:endParaRPr lang="en-US" sz="1500" dirty="0">
                        <a:latin typeface="Garamond" charset="0"/>
                        <a:ea typeface="Garamond" charset="0"/>
                        <a:cs typeface="Garamond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 smtClean="0">
                          <a:latin typeface="Garamond" charset="0"/>
                          <a:ea typeface="Garamond" charset="0"/>
                          <a:cs typeface="Garamond" charset="0"/>
                        </a:rPr>
                        <a:t>PAST</a:t>
                      </a:r>
                      <a:r>
                        <a:rPr lang="en-US" sz="1500" baseline="0" dirty="0" smtClean="0">
                          <a:latin typeface="Garamond" charset="0"/>
                          <a:ea typeface="Garamond" charset="0"/>
                          <a:cs typeface="Garamond" charset="0"/>
                        </a:rPr>
                        <a:t> 30 DAYS, DAYS USED MARIJUANA</a:t>
                      </a:r>
                      <a:endParaRPr lang="en-US" sz="1500" dirty="0">
                        <a:latin typeface="Garamond" charset="0"/>
                        <a:ea typeface="Garamond" charset="0"/>
                        <a:cs typeface="Garamond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 dirty="0" smtClean="0">
                          <a:latin typeface="Garamond" charset="0"/>
                          <a:ea typeface="Garamond" charset="0"/>
                          <a:cs typeface="Garamond" charset="0"/>
                        </a:rPr>
                        <a:t>MJFIRST</a:t>
                      </a:r>
                      <a:endParaRPr lang="en-US" sz="1500" dirty="0">
                        <a:latin typeface="Garamond" charset="0"/>
                        <a:ea typeface="Garamond" charset="0"/>
                        <a:cs typeface="Garamond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 smtClean="0">
                          <a:latin typeface="Garamond" charset="0"/>
                          <a:ea typeface="Garamond" charset="0"/>
                          <a:cs typeface="Garamond" charset="0"/>
                        </a:rPr>
                        <a:t>HOW LONG</a:t>
                      </a:r>
                      <a:r>
                        <a:rPr lang="en-US" sz="1500" baseline="0" dirty="0" smtClean="0">
                          <a:latin typeface="Garamond" charset="0"/>
                          <a:ea typeface="Garamond" charset="0"/>
                          <a:cs typeface="Garamond" charset="0"/>
                        </a:rPr>
                        <a:t> AGO FIRST TIME TRIED MARIJUANA</a:t>
                      </a:r>
                      <a:endParaRPr lang="en-US" sz="1500" dirty="0">
                        <a:latin typeface="Garamond" charset="0"/>
                        <a:ea typeface="Garamond" charset="0"/>
                        <a:cs typeface="Garamond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 dirty="0" smtClean="0">
                          <a:latin typeface="Garamond" charset="0"/>
                          <a:ea typeface="Garamond" charset="0"/>
                          <a:cs typeface="Garamond" charset="0"/>
                        </a:rPr>
                        <a:t>MJADD</a:t>
                      </a:r>
                      <a:endParaRPr lang="en-US" sz="1500" dirty="0">
                        <a:latin typeface="Garamond" charset="0"/>
                        <a:ea typeface="Garamond" charset="0"/>
                        <a:cs typeface="Garamond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 smtClean="0">
                          <a:latin typeface="Garamond" charset="0"/>
                          <a:ea typeface="Garamond" charset="0"/>
                          <a:cs typeface="Garamond" charset="0"/>
                        </a:rPr>
                        <a:t>ADDICTED TO MARIJUANA OR NOT</a:t>
                      </a:r>
                      <a:endParaRPr lang="en-US" sz="1500" dirty="0">
                        <a:latin typeface="Garamond" charset="0"/>
                        <a:ea typeface="Garamond" charset="0"/>
                        <a:cs typeface="Garamond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 dirty="0" smtClean="0">
                          <a:latin typeface="Garamond" charset="0"/>
                          <a:ea typeface="Garamond" charset="0"/>
                          <a:cs typeface="Garamond" charset="0"/>
                        </a:rPr>
                        <a:t>HER30USE</a:t>
                      </a:r>
                      <a:endParaRPr lang="en-US" sz="1500" dirty="0">
                        <a:latin typeface="Garamond" charset="0"/>
                        <a:ea typeface="Garamond" charset="0"/>
                        <a:cs typeface="Garamond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 smtClean="0">
                          <a:latin typeface="Garamond" charset="0"/>
                          <a:ea typeface="Garamond" charset="0"/>
                          <a:cs typeface="Garamond" charset="0"/>
                        </a:rPr>
                        <a:t>PAST 30 DAYS,</a:t>
                      </a:r>
                      <a:r>
                        <a:rPr lang="en-US" sz="1500" baseline="0" dirty="0" smtClean="0">
                          <a:latin typeface="Garamond" charset="0"/>
                          <a:ea typeface="Garamond" charset="0"/>
                          <a:cs typeface="Garamond" charset="0"/>
                        </a:rPr>
                        <a:t> USED HEROINE OR NOT</a:t>
                      </a:r>
                      <a:endParaRPr lang="en-US" sz="1500" dirty="0">
                        <a:latin typeface="Garamond" charset="0"/>
                        <a:ea typeface="Garamond" charset="0"/>
                        <a:cs typeface="Garamond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 dirty="0" smtClean="0">
                          <a:latin typeface="Garamond" charset="0"/>
                          <a:ea typeface="Garamond" charset="0"/>
                          <a:cs typeface="Garamond" charset="0"/>
                        </a:rPr>
                        <a:t>HERAGE</a:t>
                      </a:r>
                      <a:endParaRPr lang="en-US" sz="1500" dirty="0">
                        <a:latin typeface="Garamond" charset="0"/>
                        <a:ea typeface="Garamond" charset="0"/>
                        <a:cs typeface="Garamond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 smtClean="0">
                          <a:latin typeface="Garamond" charset="0"/>
                          <a:ea typeface="Garamond" charset="0"/>
                          <a:cs typeface="Garamond" charset="0"/>
                        </a:rPr>
                        <a:t>AGE WHEN</a:t>
                      </a:r>
                      <a:r>
                        <a:rPr lang="en-US" sz="1500" baseline="0" dirty="0" smtClean="0">
                          <a:latin typeface="Garamond" charset="0"/>
                          <a:ea typeface="Garamond" charset="0"/>
                          <a:cs typeface="Garamond" charset="0"/>
                        </a:rPr>
                        <a:t> TRIED HEROINE FIRST TIME</a:t>
                      </a:r>
                      <a:endParaRPr lang="en-US" sz="1500" dirty="0">
                        <a:latin typeface="Garamond" charset="0"/>
                        <a:ea typeface="Garamond" charset="0"/>
                        <a:cs typeface="Garamond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 dirty="0" smtClean="0">
                          <a:latin typeface="Garamond" charset="0"/>
                          <a:ea typeface="Garamond" charset="0"/>
                          <a:cs typeface="Garamond" charset="0"/>
                        </a:rPr>
                        <a:t>HERFIRST</a:t>
                      </a:r>
                      <a:endParaRPr lang="en-US" sz="1500" dirty="0">
                        <a:latin typeface="Garamond" charset="0"/>
                        <a:ea typeface="Garamond" charset="0"/>
                        <a:cs typeface="Garamond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 smtClean="0">
                          <a:latin typeface="Garamond" charset="0"/>
                          <a:ea typeface="Garamond" charset="0"/>
                          <a:cs typeface="Garamond" charset="0"/>
                        </a:rPr>
                        <a:t>HOW LONG AGO,</a:t>
                      </a:r>
                      <a:r>
                        <a:rPr lang="en-US" sz="1500" baseline="0" dirty="0" smtClean="0">
                          <a:latin typeface="Garamond" charset="0"/>
                          <a:ea typeface="Garamond" charset="0"/>
                          <a:cs typeface="Garamond" charset="0"/>
                        </a:rPr>
                        <a:t> </a:t>
                      </a:r>
                      <a:r>
                        <a:rPr lang="en-US" sz="1500" dirty="0" smtClean="0">
                          <a:latin typeface="Garamond" charset="0"/>
                          <a:ea typeface="Garamond" charset="0"/>
                          <a:cs typeface="Garamond" charset="0"/>
                        </a:rPr>
                        <a:t>FIRST TIME TRIED HEROIN</a:t>
                      </a:r>
                      <a:endParaRPr lang="en-US" sz="1500" dirty="0">
                        <a:latin typeface="Garamond" charset="0"/>
                        <a:ea typeface="Garamond" charset="0"/>
                        <a:cs typeface="Garamond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 dirty="0" smtClean="0">
                          <a:latin typeface="Garamond" charset="0"/>
                          <a:ea typeface="Garamond" charset="0"/>
                          <a:cs typeface="Garamond" charset="0"/>
                        </a:rPr>
                        <a:t>HERNEEDLE</a:t>
                      </a:r>
                      <a:endParaRPr lang="en-US" sz="1500" dirty="0">
                        <a:latin typeface="Garamond" charset="0"/>
                        <a:ea typeface="Garamond" charset="0"/>
                        <a:cs typeface="Garamond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 smtClean="0">
                          <a:latin typeface="Garamond" charset="0"/>
                          <a:ea typeface="Garamond" charset="0"/>
                          <a:cs typeface="Garamond" charset="0"/>
                        </a:rPr>
                        <a:t>WHETHER USED NEEDLE FOR</a:t>
                      </a:r>
                      <a:r>
                        <a:rPr lang="en-US" sz="1500" baseline="0" dirty="0" smtClean="0">
                          <a:latin typeface="Garamond" charset="0"/>
                          <a:ea typeface="Garamond" charset="0"/>
                          <a:cs typeface="Garamond" charset="0"/>
                        </a:rPr>
                        <a:t> HEROIN</a:t>
                      </a:r>
                      <a:endParaRPr lang="en-US" sz="1500" dirty="0">
                        <a:latin typeface="Garamond" charset="0"/>
                        <a:ea typeface="Garamond" charset="0"/>
                        <a:cs typeface="Garamond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 dirty="0" smtClean="0">
                          <a:latin typeface="Garamond" charset="0"/>
                          <a:ea typeface="Garamond" charset="0"/>
                          <a:cs typeface="Garamond" charset="0"/>
                        </a:rPr>
                        <a:t>HERREC</a:t>
                      </a:r>
                      <a:endParaRPr lang="en-US" sz="1500" dirty="0">
                        <a:latin typeface="Garamond" charset="0"/>
                        <a:ea typeface="Garamond" charset="0"/>
                        <a:cs typeface="Garamond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 smtClean="0">
                          <a:latin typeface="Garamond" charset="0"/>
                          <a:ea typeface="Garamond" charset="0"/>
                          <a:cs typeface="Garamond" charset="0"/>
                        </a:rPr>
                        <a:t>MOST</a:t>
                      </a:r>
                      <a:r>
                        <a:rPr lang="en-US" sz="1500" baseline="0" dirty="0" smtClean="0">
                          <a:latin typeface="Garamond" charset="0"/>
                          <a:ea typeface="Garamond" charset="0"/>
                          <a:cs typeface="Garamond" charset="0"/>
                        </a:rPr>
                        <a:t> RECENT TIME USED HEROIN</a:t>
                      </a:r>
                      <a:endParaRPr lang="en-US" sz="1500" dirty="0">
                        <a:latin typeface="Garamond" charset="0"/>
                        <a:ea typeface="Garamond" charset="0"/>
                        <a:cs typeface="Garamond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 dirty="0" smtClean="0">
                          <a:latin typeface="Garamond" charset="0"/>
                          <a:ea typeface="Garamond" charset="0"/>
                          <a:cs typeface="Garamond" charset="0"/>
                        </a:rPr>
                        <a:t>HERTOT</a:t>
                      </a:r>
                      <a:endParaRPr lang="en-US" sz="1500" dirty="0">
                        <a:latin typeface="Garamond" charset="0"/>
                        <a:ea typeface="Garamond" charset="0"/>
                        <a:cs typeface="Garamond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 smtClean="0">
                          <a:latin typeface="Garamond" charset="0"/>
                          <a:ea typeface="Garamond" charset="0"/>
                          <a:cs typeface="Garamond" charset="0"/>
                        </a:rPr>
                        <a:t>TOTAL TIMES IN LIFETIME USED</a:t>
                      </a:r>
                      <a:r>
                        <a:rPr lang="en-US" sz="1500" baseline="0" dirty="0" smtClean="0">
                          <a:latin typeface="Garamond" charset="0"/>
                          <a:ea typeface="Garamond" charset="0"/>
                          <a:cs typeface="Garamond" charset="0"/>
                        </a:rPr>
                        <a:t> HEROIN</a:t>
                      </a:r>
                      <a:endParaRPr lang="en-US" sz="1500" dirty="0">
                        <a:latin typeface="Garamond" charset="0"/>
                        <a:ea typeface="Garamond" charset="0"/>
                        <a:cs typeface="Garamond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 dirty="0" smtClean="0">
                          <a:latin typeface="Garamond" charset="0"/>
                          <a:ea typeface="Garamond" charset="0"/>
                          <a:cs typeface="Garamond" charset="0"/>
                        </a:rPr>
                        <a:t>HERADD</a:t>
                      </a:r>
                      <a:endParaRPr lang="en-US" sz="1500" dirty="0">
                        <a:latin typeface="Garamond" charset="0"/>
                        <a:ea typeface="Garamond" charset="0"/>
                        <a:cs typeface="Garamond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 smtClean="0">
                          <a:latin typeface="Garamond" charset="0"/>
                          <a:ea typeface="Garamond" charset="0"/>
                          <a:cs typeface="Garamond" charset="0"/>
                        </a:rPr>
                        <a:t>ADDICTED TO HEROIN OR NOT</a:t>
                      </a:r>
                      <a:endParaRPr lang="en-US" sz="1500" dirty="0">
                        <a:latin typeface="Garamond" charset="0"/>
                        <a:ea typeface="Garamond" charset="0"/>
                        <a:cs typeface="Garamond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 dirty="0" smtClean="0">
                          <a:latin typeface="Garamond" charset="0"/>
                          <a:ea typeface="Garamond" charset="0"/>
                          <a:cs typeface="Garamond" charset="0"/>
                        </a:rPr>
                        <a:t>COCAGE</a:t>
                      </a:r>
                      <a:endParaRPr lang="en-US" sz="1500" dirty="0">
                        <a:latin typeface="Garamond" charset="0"/>
                        <a:ea typeface="Garamond" charset="0"/>
                        <a:cs typeface="Garamond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 smtClean="0">
                          <a:latin typeface="Garamond" charset="0"/>
                          <a:ea typeface="Garamond" charset="0"/>
                          <a:cs typeface="Garamond" charset="0"/>
                        </a:rPr>
                        <a:t>AGE FIRST TIME TRIED COCAIN</a:t>
                      </a:r>
                      <a:endParaRPr lang="en-US" sz="1500" dirty="0">
                        <a:latin typeface="Garamond" charset="0"/>
                        <a:ea typeface="Garamond" charset="0"/>
                        <a:cs typeface="Garamond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 dirty="0" smtClean="0">
                          <a:latin typeface="Garamond" charset="0"/>
                          <a:ea typeface="Garamond" charset="0"/>
                          <a:cs typeface="Garamond" charset="0"/>
                        </a:rPr>
                        <a:t>COCTOT</a:t>
                      </a:r>
                      <a:endParaRPr lang="en-US" sz="1500" dirty="0">
                        <a:latin typeface="Garamond" charset="0"/>
                        <a:ea typeface="Garamond" charset="0"/>
                        <a:cs typeface="Garamond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 smtClean="0">
                          <a:latin typeface="Garamond" charset="0"/>
                          <a:ea typeface="Garamond" charset="0"/>
                          <a:cs typeface="Garamond" charset="0"/>
                        </a:rPr>
                        <a:t>TOTAL TIMES IN LIFETIME USED COCAIN</a:t>
                      </a:r>
                      <a:r>
                        <a:rPr lang="en-US" sz="1500" baseline="0" dirty="0" smtClean="0">
                          <a:latin typeface="Garamond" charset="0"/>
                          <a:ea typeface="Garamond" charset="0"/>
                          <a:cs typeface="Garamond" charset="0"/>
                        </a:rPr>
                        <a:t>E</a:t>
                      </a:r>
                      <a:endParaRPr lang="en-US" sz="1500" dirty="0">
                        <a:latin typeface="Garamond" charset="0"/>
                        <a:ea typeface="Garamond" charset="0"/>
                        <a:cs typeface="Garamond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 dirty="0" smtClean="0">
                          <a:latin typeface="Garamond" charset="0"/>
                          <a:ea typeface="Garamond" charset="0"/>
                          <a:cs typeface="Garamond" charset="0"/>
                        </a:rPr>
                        <a:t>COCUS30A</a:t>
                      </a:r>
                      <a:endParaRPr lang="en-US" sz="1500" dirty="0">
                        <a:latin typeface="Garamond" charset="0"/>
                        <a:ea typeface="Garamond" charset="0"/>
                        <a:cs typeface="Garamond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 smtClean="0">
                          <a:latin typeface="Garamond" charset="0"/>
                          <a:ea typeface="Garamond" charset="0"/>
                          <a:cs typeface="Garamond" charset="0"/>
                        </a:rPr>
                        <a:t>IN PAST 30 DAYS,DAYS USED</a:t>
                      </a:r>
                      <a:r>
                        <a:rPr lang="en-US" sz="1500" baseline="0" dirty="0" smtClean="0">
                          <a:latin typeface="Garamond" charset="0"/>
                          <a:ea typeface="Garamond" charset="0"/>
                          <a:cs typeface="Garamond" charset="0"/>
                        </a:rPr>
                        <a:t> COCAINE</a:t>
                      </a:r>
                      <a:endParaRPr lang="en-US" sz="1500" dirty="0">
                        <a:latin typeface="Garamond" charset="0"/>
                        <a:ea typeface="Garamond" charset="0"/>
                        <a:cs typeface="Garamond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55628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4889</TotalTime>
  <Words>1049</Words>
  <Application>Microsoft Macintosh PowerPoint</Application>
  <PresentationFormat>Widescreen</PresentationFormat>
  <Paragraphs>207</Paragraphs>
  <Slides>38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8" baseType="lpstr">
      <vt:lpstr>Al Nile</vt:lpstr>
      <vt:lpstr>Arial</vt:lpstr>
      <vt:lpstr>Calibri</vt:lpstr>
      <vt:lpstr>Cambria Math</vt:lpstr>
      <vt:lpstr>Century Gothic</vt:lpstr>
      <vt:lpstr>Garamond</vt:lpstr>
      <vt:lpstr>Mangal</vt:lpstr>
      <vt:lpstr>Verdana</vt:lpstr>
      <vt:lpstr>Wingdings 3</vt:lpstr>
      <vt:lpstr>Ion Boardroom</vt:lpstr>
      <vt:lpstr>PREDICTING OPIOID ADDICTION BY ANALYSIS USAGE OF OTHER SUBSTANCES </vt:lpstr>
      <vt:lpstr>GROUP MEMBERS</vt:lpstr>
      <vt:lpstr>Business Goal</vt:lpstr>
      <vt:lpstr>Data Mining Goal</vt:lpstr>
      <vt:lpstr>Data Exploration Goal</vt:lpstr>
      <vt:lpstr>Data Profile</vt:lpstr>
      <vt:lpstr>Methods</vt:lpstr>
      <vt:lpstr>SUMMARY OF DATA USED</vt:lpstr>
      <vt:lpstr>PowerPoint Presentation</vt:lpstr>
      <vt:lpstr>PowerPoint Presentation</vt:lpstr>
      <vt:lpstr>DATA SNAPSHOT</vt:lpstr>
      <vt:lpstr>SPLITTING DATA IN TRAINING AND TEST </vt:lpstr>
      <vt:lpstr>KNN CLASSIFICATION</vt:lpstr>
      <vt:lpstr>KNN CLASSIFICATION</vt:lpstr>
      <vt:lpstr>KNN FOR USAGE OF ALCOHOL</vt:lpstr>
      <vt:lpstr>KNN FOR USAGE OF ALCOHOL</vt:lpstr>
      <vt:lpstr>KNN FOR USAGE OF MARIJUANA </vt:lpstr>
      <vt:lpstr>KNN FOR USAGE OF COCAINE</vt:lpstr>
      <vt:lpstr>KNN FOR USAGE OF HEROIN</vt:lpstr>
      <vt:lpstr>C5.0 CLASSIFICATION</vt:lpstr>
      <vt:lpstr>C5.0 FOR USAGE OF ALCOHOL</vt:lpstr>
      <vt:lpstr>C5.0 FOR USAGE OF ALCOHOL</vt:lpstr>
      <vt:lpstr>C5.0 FOR USAGE OF MARIJUANA</vt:lpstr>
      <vt:lpstr>C5.0 FOR USAGE OF HEROINE</vt:lpstr>
      <vt:lpstr> Multiple Regression Analysis: Addiction to Alcohol  </vt:lpstr>
      <vt:lpstr>  Multiple Logistic Regression Analysis: Addiction to Alcohol        Principal Component Analysis </vt:lpstr>
      <vt:lpstr>PowerPoint Presentation</vt:lpstr>
      <vt:lpstr> Multiple Regression Analysis: Addiction to Cocaine                 Principal Component Analysis  </vt:lpstr>
      <vt:lpstr> Multiple Regression Analysis: Addiction to Heroine                 Principal Component Analysis  </vt:lpstr>
      <vt:lpstr>K-Means Clustering Algorithm – Alcohol</vt:lpstr>
      <vt:lpstr>K-Means Clustering Algorithm – Marijuana</vt:lpstr>
      <vt:lpstr>K-Means Clustering Algorithm – Heroin</vt:lpstr>
      <vt:lpstr>K-Means Clustering Algorithm – Cocaine</vt:lpstr>
      <vt:lpstr>     DATA EXPLORATION IN TERMS OF AGE</vt:lpstr>
      <vt:lpstr>     DATA EXPLORATION IN TERMS OF RACE</vt:lpstr>
      <vt:lpstr>     DATA EXPLORATION IN TERMS OF GENDER</vt:lpstr>
      <vt:lpstr>     DATA EXPLORATION IN TERMS OF INCOME</vt:lpstr>
      <vt:lpstr>     DATA EXPLORATION IN TERMS OF EDUCATION</vt:lpstr>
    </vt:vector>
  </TitlesOfParts>
  <Company/>
  <LinksUpToDate>false</LinksUpToDate>
  <SharedDoc>false</SharedDoc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PREDICTING OPIOID ADDICTION BY ANALYSIS USAGE OF OTHER SUBSTANCES </dc:title>
  <dc:creator>Abhishek Bishnoi</dc:creator>
  <cp:lastModifiedBy>VARDAAN TYAGI</cp:lastModifiedBy>
  <cp:revision>39</cp:revision>
  <dcterms:created xsi:type="dcterms:W3CDTF">2016-12-05T02:45:49Z</dcterms:created>
  <dcterms:modified xsi:type="dcterms:W3CDTF">2016-12-10T00:39:25Z</dcterms:modified>
</cp:coreProperties>
</file>